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7" r:id="rId3"/>
    <p:sldId id="258" r:id="rId4"/>
    <p:sldId id="273" r:id="rId5"/>
    <p:sldId id="270" r:id="rId6"/>
    <p:sldId id="265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825" autoAdjust="0"/>
  </p:normalViewPr>
  <p:slideViewPr>
    <p:cSldViewPr>
      <p:cViewPr varScale="1">
        <p:scale>
          <a:sx n="81" d="100"/>
          <a:sy n="81" d="100"/>
        </p:scale>
        <p:origin x="91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96607784320252E-2"/>
          <c:y val="4.9824385984403301E-2"/>
          <c:w val="0.71747745620856962"/>
          <c:h val="0.88813182550866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НУ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24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/>
                      <a:t>,4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890-4085-A3D0-E35CCC724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5.4000000000000041E-2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90-4085-A3D0-E35CCC7241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15283487019962E-2"/>
                  <c:y val="2.7847782994871922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dirty="0"/>
                      <a:t>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890-4085-A3D0-E35CCC724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2.600000000000002E-2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90-4085-A3D0-E35CCC7241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2400"/>
                      <a:t>2</a:t>
                    </a:r>
                    <a:r>
                      <a:rPr lang="ru-RU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890-4085-A3D0-E35CCC724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0.21000000000000019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90-4085-A3D0-E35CCC72415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94882050142583E-3"/>
                  <c:y val="1.8565188663247949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400" dirty="0">
                        <a:latin typeface="Times New Roman" pitchFamily="18" charset="0"/>
                        <a:cs typeface="Times New Roman" pitchFamily="18" charset="0"/>
                      </a:rPr>
                      <a:t>36,8</a:t>
                    </a:r>
                    <a:r>
                      <a:rPr lang="en-US" sz="2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890-4085-A3D0-E35CCC724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0.36800000000000038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90-4085-A3D0-E35CCC7241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84646150427769E-3"/>
                  <c:y val="0.22587646206951664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400" dirty="0">
                        <a:latin typeface="Times New Roman" pitchFamily="18" charset="0"/>
                        <a:cs typeface="Times New Roman" pitchFamily="18" charset="0"/>
                      </a:rPr>
                      <a:t>34</a:t>
                    </a:r>
                    <a:r>
                      <a:rPr lang="en-US" sz="2400" dirty="0">
                        <a:latin typeface="Times New Roman" pitchFamily="18" charset="0"/>
                        <a:cs typeface="Times New Roman" pitchFamily="18" charset="0"/>
                      </a:rPr>
                      <a:t>,2%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890-4085-A3D0-E35CCC724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0.34200000000000036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90-4085-A3D0-E35CCC724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71104"/>
        <c:axId val="159472640"/>
      </c:barChart>
      <c:catAx>
        <c:axId val="15947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472640"/>
        <c:crosses val="autoZero"/>
        <c:auto val="1"/>
        <c:lblAlgn val="ctr"/>
        <c:lblOffset val="100"/>
        <c:noMultiLvlLbl val="0"/>
      </c:catAx>
      <c:valAx>
        <c:axId val="159472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947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13657449795411"/>
          <c:y val="0.42501481306253103"/>
          <c:w val="0.14292544100592131"/>
          <c:h val="0.3988971872078234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НУ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,4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484-4763-8E0D-542C4A16F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84-4763-8E0D-542C4A16FB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84-4763-8E0D-542C4A16FB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84-4763-8E0D-542C4A16F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84-4763-8E0D-542C4A16FBE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0.54800000000000004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84-4763-8E0D-542C4A16FBE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ВУ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484-4763-8E0D-542C4A16F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84-4763-8E0D-542C4A16F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848896"/>
        <c:axId val="158850432"/>
      </c:barChart>
      <c:catAx>
        <c:axId val="15884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850432"/>
        <c:crosses val="autoZero"/>
        <c:auto val="1"/>
        <c:lblAlgn val="ctr"/>
        <c:lblOffset val="100"/>
        <c:noMultiLvlLbl val="0"/>
      </c:catAx>
      <c:valAx>
        <c:axId val="158850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884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13657449795377"/>
          <c:y val="0.42501481306253136"/>
          <c:w val="0.14292544100592147"/>
          <c:h val="0.3988971872078238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НУ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2.1285949070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77-4FA2-ABE8-11587E624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18.10.2019 (119чел)</c:v>
                </c:pt>
                <c:pt idx="1">
                  <c:v>22.05.2021 (102чел)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6.0000000000000032E-2</c:v>
                </c:pt>
                <c:pt idx="1">
                  <c:v>2.0000000000000014E-2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77-4FA2-ABE8-11587E6249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НС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077-4FA2-ABE8-11587E624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18.10.2019 (119чел)</c:v>
                </c:pt>
                <c:pt idx="1">
                  <c:v>22.05.2021 (102чел)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 formatCode="0.00%">
                  <c:v>0.17500000000000004</c:v>
                </c:pt>
                <c:pt idx="1">
                  <c:v>4.0000000000000029E-2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77-4FA2-ABE8-11587E6249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2498624650808468E-2"/>
                  <c:y val="1.82450992035367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077-4FA2-ABE8-11587E624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18.10.2019 (119чел)</c:v>
                </c:pt>
                <c:pt idx="1">
                  <c:v>22.05.2021 (102чел)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 formatCode="0%">
                  <c:v>0.32000000000000023</c:v>
                </c:pt>
                <c:pt idx="1">
                  <c:v>0.22500000000000003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77-4FA2-ABE8-11587E62496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077-4FA2-ABE8-11587E624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18.10.2019 (119чел)</c:v>
                </c:pt>
                <c:pt idx="1">
                  <c:v>22.05.2021 (102чел)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 formatCode="0.00%">
                  <c:v>0.24500000000000011</c:v>
                </c:pt>
                <c:pt idx="1">
                  <c:v>0.42000000000000021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77-4FA2-ABE8-11587E62496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997249301617082E-3"/>
                  <c:y val="5.169444774335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77-4FA2-ABE8-11587E62496D}"/>
                </c:ext>
              </c:extLst>
            </c:dLbl>
            <c:dLbl>
              <c:idx val="1"/>
              <c:layout>
                <c:manualLayout>
                  <c:x val="2.1249312325404271E-3"/>
                  <c:y val="6.689869707963483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077-4FA2-ABE8-11587E624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18.10.2019 (119чел)</c:v>
                </c:pt>
                <c:pt idx="1">
                  <c:v>22.05.2021 (102чел)</c:v>
                </c:pt>
              </c:strCache>
            </c:strRef>
          </c:cat>
          <c:val>
            <c:numRef>
              <c:f>Лист1!$F$2:$F$3</c:f>
              <c:numCache>
                <c:formatCode>0.00%</c:formatCode>
                <c:ptCount val="2"/>
                <c:pt idx="0" formatCode="0%">
                  <c:v>0.2</c:v>
                </c:pt>
                <c:pt idx="1">
                  <c:v>0.29500000000000021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77-4FA2-ABE8-11587E624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592512"/>
        <c:axId val="166594048"/>
      </c:barChart>
      <c:catAx>
        <c:axId val="16659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594048"/>
        <c:crosses val="autoZero"/>
        <c:auto val="1"/>
        <c:lblAlgn val="ctr"/>
        <c:lblOffset val="100"/>
        <c:noMultiLvlLbl val="0"/>
      </c:catAx>
      <c:valAx>
        <c:axId val="166594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659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45374476463796"/>
          <c:y val="0.25261249707886863"/>
          <c:w val="0.15679666784011953"/>
          <c:h val="0.64377664933781309"/>
        </c:manualLayout>
      </c:layout>
      <c:overlay val="0"/>
      <c:txPr>
        <a:bodyPr/>
        <a:lstStyle/>
        <a:p>
          <a:pPr>
            <a:defRPr sz="2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CB535-0CE3-4052-894D-9B48D521E6E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C5561-4DF6-4B5A-BF60-6F5AE326D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C5561-4DF6-4B5A-BF60-6F5AE326DFA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C5561-4DF6-4B5A-BF60-6F5AE326DFA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Рисунки на асфальте «Мы – за детство без опасностей!»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(1 – 4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338" name="AutoShape 2" descr="blob:https://web.whatsapp.com/2f78bb57-f9f6-439c-9232-e87e0c3500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blob:https://web.whatsapp.com/2f78bb57-f9f6-439c-9232-e87e0c3500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C:\Users\игорь\Desktop\830224f9-e780-46a6-9744-f3248f4b29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024336" cy="4032448"/>
          </a:xfrm>
          <a:prstGeom prst="rect">
            <a:avLst/>
          </a:prstGeom>
          <a:noFill/>
        </p:spPr>
      </p:pic>
      <p:pic>
        <p:nvPicPr>
          <p:cNvPr id="14343" name="Picture 7" descr="C:\Users\игорь\Desktop\2f78bb57-f9f6-439c-9232-e87e0c35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608512" cy="3456384"/>
          </a:xfrm>
          <a:prstGeom prst="rect">
            <a:avLst/>
          </a:prstGeom>
          <a:noFill/>
        </p:spPr>
      </p:pic>
      <p:pic>
        <p:nvPicPr>
          <p:cNvPr id="14341" name="Picture 5" descr="C:\Users\игорь\Desktop\99fd55a6-fa86-4a7f-8be5-c403db400a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12776"/>
            <a:ext cx="2520280" cy="336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41149-405E-472B-AC0C-76D0EC917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1792651" cy="2520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97DE11-8AF3-4979-8254-281A761C9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52" y="1484785"/>
            <a:ext cx="2027064" cy="2520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268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Фотоконкурс «Утром, вечером и днём – осторожны мы с огнём» (1 – 4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B644BE-A231-40D1-86BD-690DA4F79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304256" cy="2517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BF606A-D939-4012-9764-FCD568F790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49080"/>
            <a:ext cx="1838740" cy="2451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CBB5AE-5008-4857-8869-7122C5A16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44" y="1484785"/>
            <a:ext cx="2102944" cy="2520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1F9453-DE61-4CF8-BAB5-83DECA08C7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2" y="4149080"/>
            <a:ext cx="2332440" cy="244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A3C287-81CA-4BB6-9054-C9947BE7B2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2156988" cy="24583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85807E-44A7-42FB-8A64-121691E37C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45" y="4149080"/>
            <a:ext cx="1963882" cy="244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Практикум «Чтоб пожара избежать, вот что школьник должен знать» (1 – 4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146" name="AutoShape 2" descr="blob:https://web.whatsapp.com/400fbf18-60c8-4f39-adad-ec437764b3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2dab72e2-443d-44b8-b3aa-8f90b11f27a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blob:https://web.whatsapp.com/2dab72e2-443d-44b8-b3aa-8f90b11f27a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игорь\Desktop\5852d57c-33cc-41d3-a567-6404b0f896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1800200" cy="2400267"/>
          </a:xfrm>
          <a:prstGeom prst="rect">
            <a:avLst/>
          </a:prstGeom>
          <a:noFill/>
        </p:spPr>
      </p:pic>
      <p:pic>
        <p:nvPicPr>
          <p:cNvPr id="7" name="Picture 1" descr="C:\Users\игорь\Desktop\400fbf18-60c8-4f39-adad-ec437764b3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84784"/>
            <a:ext cx="3024336" cy="2268252"/>
          </a:xfrm>
          <a:prstGeom prst="rect">
            <a:avLst/>
          </a:prstGeom>
          <a:noFill/>
        </p:spPr>
      </p:pic>
      <p:pic>
        <p:nvPicPr>
          <p:cNvPr id="9217" name="Picture 1" descr="C:\Users\игорь\Desktop\e82619e9-b2c6-4f69-8540-7e720a9a45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84784"/>
            <a:ext cx="2976331" cy="2232248"/>
          </a:xfrm>
          <a:prstGeom prst="rect">
            <a:avLst/>
          </a:prstGeom>
          <a:noFill/>
        </p:spPr>
      </p:pic>
      <p:pic>
        <p:nvPicPr>
          <p:cNvPr id="9218" name="Picture 2" descr="C:\Users\игорь\Desktop\2fa18909-0575-4e65-92f6-ad3c3e09f0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149080"/>
            <a:ext cx="1800200" cy="2400267"/>
          </a:xfrm>
          <a:prstGeom prst="rect">
            <a:avLst/>
          </a:prstGeom>
          <a:noFill/>
        </p:spPr>
      </p:pic>
      <p:pic>
        <p:nvPicPr>
          <p:cNvPr id="9219" name="Picture 3" descr="C:\Users\игорь\Desktop\176b1561-3e52-4b26-932a-2376f633147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437112"/>
            <a:ext cx="2747797" cy="2060848"/>
          </a:xfrm>
          <a:prstGeom prst="rect">
            <a:avLst/>
          </a:prstGeom>
          <a:noFill/>
        </p:spPr>
      </p:pic>
      <p:pic>
        <p:nvPicPr>
          <p:cNvPr id="9220" name="Picture 4" descr="C:\Users\игорь\Desktop\4e9d8af4-4593-44e4-946a-2d477e07f8e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149080"/>
            <a:ext cx="1800200" cy="2400267"/>
          </a:xfrm>
          <a:prstGeom prst="rect">
            <a:avLst/>
          </a:prstGeom>
          <a:noFill/>
        </p:spPr>
      </p:pic>
      <p:pic>
        <p:nvPicPr>
          <p:cNvPr id="9221" name="Picture 5" descr="C:\Users\игорь\Desktop\0cf562d5-2545-446d-b15d-91c340d4c3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077072"/>
            <a:ext cx="1800200" cy="2400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игорь\Desktop\8d15fb99-f97c-475b-8971-f2a746a95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21088"/>
            <a:ext cx="3096343" cy="2322258"/>
          </a:xfrm>
          <a:prstGeom prst="rect">
            <a:avLst/>
          </a:prstGeom>
          <a:noFill/>
        </p:spPr>
      </p:pic>
      <p:pic>
        <p:nvPicPr>
          <p:cNvPr id="4098" name="Picture 2" descr="C:\Users\игорь\Desktop\aaf99c09-dd37-4082-834a-b3a3888ef4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3168352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Акция «Останови огонь! Берегите  лес от пожара!»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(2 - 4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7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122" name="Picture 2" descr="C:\Users\игорь\Desktop\ШКОЛА ППБ 2020-2021\Работы детей шк.2 по ППБ\Бутымов Са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2304256" cy="1728192"/>
          </a:xfrm>
          <a:prstGeom prst="rect">
            <a:avLst/>
          </a:prstGeom>
          <a:noFill/>
        </p:spPr>
      </p:pic>
      <p:sp>
        <p:nvSpPr>
          <p:cNvPr id="5125" name="AutoShape 5" descr="blob:https://web.whatsapp.com/8d15fb99-f97c-475b-8971-f2a746a95a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игорь\Desktop\ШКОЛА ППБ 2020-2021\Работы детей шк.2 по ППБ\Михайлова Алё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2304256" cy="1728192"/>
          </a:xfrm>
          <a:prstGeom prst="rect">
            <a:avLst/>
          </a:prstGeom>
          <a:noFill/>
        </p:spPr>
      </p:pic>
      <p:pic>
        <p:nvPicPr>
          <p:cNvPr id="3" name="Picture 2" descr="C:\Users\игорь\Desktop\20201220_1506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13176"/>
            <a:ext cx="2304256" cy="1728192"/>
          </a:xfrm>
          <a:prstGeom prst="rect">
            <a:avLst/>
          </a:prstGeom>
          <a:noFill/>
        </p:spPr>
      </p:pic>
      <p:pic>
        <p:nvPicPr>
          <p:cNvPr id="4099" name="Picture 3" descr="C:\Users\игорь\Desktop\2ab03e50-b611-47e7-a1f9-f894630f201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221088"/>
            <a:ext cx="3096344" cy="2322258"/>
          </a:xfrm>
          <a:prstGeom prst="rect">
            <a:avLst/>
          </a:prstGeom>
          <a:noFill/>
        </p:spPr>
      </p:pic>
      <p:pic>
        <p:nvPicPr>
          <p:cNvPr id="4101" name="Picture 5" descr="C:\Users\игорь\Desktop\f4987278-9762-40d5-af6a-3b761c0587d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7" y="1484784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003232" cy="1008112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Дистанционные конкурсы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Городское </a:t>
            </a:r>
            <a:r>
              <a:rPr lang="ru-RU" sz="2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тестирование по ППБ</a:t>
            </a:r>
          </a:p>
        </p:txBody>
      </p:sp>
      <p:pic>
        <p:nvPicPr>
          <p:cNvPr id="4" name="Picture 2" descr="G:\загрузки\Город. тест. по ППБ Шуплецов, 1 мес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232025" cy="3157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980728"/>
            <a:ext cx="65162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ИТОГИ ИНТЕРНЕТ – АКЦИЙ</a:t>
            </a:r>
          </a:p>
          <a:p>
            <a:pPr algn="ctr"/>
            <a:r>
              <a:rPr lang="ru-RU" sz="2400" dirty="0">
                <a:solidFill>
                  <a:srgbClr val="00B0F0"/>
                </a:solidFill>
              </a:rPr>
              <a:t> </a:t>
            </a:r>
            <a:r>
              <a:rPr lang="ru-RU" sz="2400" b="1" dirty="0">
                <a:solidFill>
                  <a:srgbClr val="00B0F0"/>
                </a:solidFill>
              </a:rPr>
              <a:t>Протоколы от 23 апреля 2021г</a:t>
            </a:r>
            <a:r>
              <a:rPr lang="ru-RU" sz="2400" dirty="0">
                <a:solidFill>
                  <a:srgbClr val="00B0F0"/>
                </a:solidFill>
              </a:rPr>
              <a:t>.</a:t>
            </a:r>
          </a:p>
          <a:p>
            <a:pPr algn="ctr"/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988840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«Всероссийская дистанционная добровольная интернет – акция «Противопожарная безопасность и профилактика детского травматизма»                                                                      </a:t>
            </a:r>
            <a:r>
              <a:rPr lang="ru-RU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С 15 ноября 2020 г. по 2 апреля 2021 г.)</a:t>
            </a:r>
          </a:p>
          <a:p>
            <a:pPr>
              <a:buNone/>
            </a:pPr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игорь\Desktop\6766cde4-4f5d-4e25-9e86-9475841513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56992"/>
            <a:ext cx="169850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игорь\Desktop\5a38fc60-af6b-43cf-938f-1350f47038e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437112"/>
            <a:ext cx="162840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2551836"/>
            <a:ext cx="6534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«Всероссийская добровольная просветительская интернет – акция «Недели безопасности. 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Безопасность детей в современном мире»                                                                      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(С 27 ноября 2020 г. по 9 апреля 2021 г.)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0" y="3355332"/>
            <a:ext cx="25922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ИТОГО:</a:t>
            </a:r>
            <a:endParaRPr kumimoji="0" lang="ru-RU" b="1" u="sng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акциях всего поучаствовали 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 обучающихся.</a:t>
            </a:r>
            <a:endParaRPr kumimoji="0" lang="ru-RU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них 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обучающихся стали победителями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Общешкольное тестирование «Правила пожарной безопасности» 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(18.10.2019 г. -1 – 9 </a:t>
            </a:r>
            <a:r>
              <a:rPr lang="ru-RU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(22.05.2021г. – 1 – 8 </a:t>
            </a:r>
            <a:r>
              <a:rPr lang="ru-RU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027" name="Picture 3" descr="C:\Users\игорь\Desktop\7b806672-3e89-4816-a99b-ee58de513b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502278" cy="333637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915816" y="2060848"/>
          <a:ext cx="597666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МАМА\Работа школы по ППБ 20 - 21 уч.г\Гор.кон.Звёзд.фейер.Титов, 2 кл.уча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140968"/>
            <a:ext cx="2439510" cy="3450253"/>
          </a:xfrm>
          <a:prstGeom prst="rect">
            <a:avLst/>
          </a:prstGeom>
          <a:noFill/>
        </p:spPr>
      </p:pic>
      <p:pic>
        <p:nvPicPr>
          <p:cNvPr id="3077" name="Picture 5" descr="G:\МАМА\Работа школы по ППБ 20 - 21 уч.г\Гор.кон.Звёзд.фейер.Дерусов, 7кл. уча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2443845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08912" cy="14630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Городской конкурс «Звёздный фейерверк»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(2,3,7кл) - ЦДТ</a:t>
            </a:r>
          </a:p>
        </p:txBody>
      </p:sp>
      <p:pic>
        <p:nvPicPr>
          <p:cNvPr id="3076" name="Picture 4" descr="G:\загрузки\Гор.кон.Звёзд.фейер. Ноговицин участ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132856"/>
            <a:ext cx="2494758" cy="3528392"/>
          </a:xfrm>
          <a:prstGeom prst="rect">
            <a:avLst/>
          </a:prstGeom>
          <a:noFill/>
        </p:spPr>
      </p:pic>
      <p:pic>
        <p:nvPicPr>
          <p:cNvPr id="3075" name="Picture 3" descr="G:\загрузки\Гор.кон.Звёзд.фейер. Мыльников 3 мес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3240360" cy="4582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игорь\Desktop\ШКОЛА ППБ 2020-2021\Работы детей шк.2 по ППБ\Шуплецов Матвей, 3 к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208245" cy="1656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433048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Конкурс рисунков «Не шути с             огнём!»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(1 – 4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2289" name="Picture 1" descr="C:\Users\игорь\Desktop\20201014_083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48720" y="2135858"/>
            <a:ext cx="5208578" cy="3906433"/>
          </a:xfrm>
          <a:prstGeom prst="rect">
            <a:avLst/>
          </a:prstGeom>
          <a:noFill/>
        </p:spPr>
      </p:pic>
      <p:pic>
        <p:nvPicPr>
          <p:cNvPr id="12292" name="Picture 4" descr="C:\Users\игорь\Desktop\ШКОЛА ППБ 2020-2021\Работы детей шк.2 по ППБ\Шуплецов Матв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052736"/>
            <a:ext cx="1602178" cy="2136237"/>
          </a:xfrm>
          <a:prstGeom prst="rect">
            <a:avLst/>
          </a:prstGeom>
          <a:noFill/>
        </p:spPr>
      </p:pic>
      <p:pic>
        <p:nvPicPr>
          <p:cNvPr id="12293" name="Picture 5" descr="C:\Users\игорь\Desktop\ШКОЛА ППБ 2020-2021\Работы детей шк.2 по ППБ\20210408_194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2208246" cy="1656184"/>
          </a:xfrm>
          <a:prstGeom prst="rect">
            <a:avLst/>
          </a:prstGeom>
          <a:noFill/>
        </p:spPr>
      </p:pic>
      <p:pic>
        <p:nvPicPr>
          <p:cNvPr id="12294" name="Picture 6" descr="C:\Users\игорь\Desktop\ШКОЛА ППБ 2020-2021\Работы детей шк.2 по ППБ\20210408_194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356992"/>
            <a:ext cx="2016224" cy="1512168"/>
          </a:xfrm>
          <a:prstGeom prst="rect">
            <a:avLst/>
          </a:prstGeom>
          <a:noFill/>
        </p:spPr>
      </p:pic>
      <p:pic>
        <p:nvPicPr>
          <p:cNvPr id="12295" name="Picture 7" descr="C:\Users\игорь\Desktop\ШКОЛА ППБ 2020-2021\Работы детей шк.2 по ППБ\Киямова Диа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941168"/>
            <a:ext cx="2208245" cy="1656184"/>
          </a:xfrm>
          <a:prstGeom prst="rect">
            <a:avLst/>
          </a:prstGeom>
          <a:noFill/>
        </p:spPr>
      </p:pic>
      <p:pic>
        <p:nvPicPr>
          <p:cNvPr id="3074" name="Picture 2" descr="C:\Users\игорь\Desktop\ШКОЛА ППБ 2020-2021\Работы детей шк.2 по ППБ\Эмблема Гаврилова Гал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2254" y="5085184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292079" y="12141967"/>
          <a:ext cx="2232248" cy="13680760"/>
        </p:xfrm>
        <a:graphic>
          <a:graphicData uri="http://schemas.openxmlformats.org/drawingml/2006/table">
            <a:tbl>
              <a:tblPr/>
              <a:tblGrid>
                <a:gridCol w="20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Кол - во 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обуч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ся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показавших НС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Кол - во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обуч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ся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показавших СУ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Кол - во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обуч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ся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показавших ВС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Кол - во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обуч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ся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показавших ВУ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 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 (10%)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 (50%)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 (10%)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(10%)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 (60%)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 (40%)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8-а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 (10%)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 (60%)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 (30%)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8-б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ИТОГО: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 класса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924" marR="44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249904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Итоги тестирования (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тест «Эрудит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по ППБ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ГБОУ СО «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Серовская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школа №2»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(6 – 8 </a:t>
            </a:r>
            <a:r>
              <a:rPr lang="ru-RU" sz="2800" b="1" dirty="0" err="1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кл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.) – 4 класса (42 чел.)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2420888"/>
          <a:ext cx="4320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427984" y="396365"/>
            <a:ext cx="4104456" cy="289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 22. 05. 2021г.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44008" y="2636912"/>
          <a:ext cx="43204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578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72816"/>
            <a:ext cx="360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itchFamily="34" charset="0"/>
                <a:ea typeface="Calibri" pitchFamily="34" charset="0"/>
                <a:cs typeface="Arial" pitchFamily="34" charset="0"/>
              </a:rPr>
              <a:t>от 22. 09. 2020г.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МАМА\ФОТО школа по ППБ 19 - 20 уч.год\DSC0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720413" cy="2790310"/>
          </a:xfrm>
          <a:prstGeom prst="rect">
            <a:avLst/>
          </a:prstGeom>
          <a:noFill/>
        </p:spPr>
      </p:pic>
      <p:pic>
        <p:nvPicPr>
          <p:cNvPr id="2050" name="Picture 2" descr="C:\Users\игорь\Desktop\DSC04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744416" cy="28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Акция: «Безопасный Новый год!»</a:t>
            </a:r>
          </a:p>
        </p:txBody>
      </p:sp>
      <p:pic>
        <p:nvPicPr>
          <p:cNvPr id="2052" name="Picture 4" descr="G:\МАМА\ФОТО школа по ППБ 19 - 20 уч.год\DSC04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21088"/>
            <a:ext cx="3264363" cy="2448272"/>
          </a:xfrm>
          <a:prstGeom prst="rect">
            <a:avLst/>
          </a:prstGeom>
          <a:noFill/>
        </p:spPr>
      </p:pic>
      <p:pic>
        <p:nvPicPr>
          <p:cNvPr id="2053" name="Picture 5" descr="G:\МАМА\ФОТО школа по ППБ 19 - 20 уч.год\DSC04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21088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7326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           МЧС – 30 лет!</a:t>
            </a:r>
          </a:p>
        </p:txBody>
      </p:sp>
      <p:pic>
        <p:nvPicPr>
          <p:cNvPr id="4100" name="Picture 4" descr="C:\Users\игорь\Desktop\20201218_143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512501" cy="3384376"/>
          </a:xfrm>
          <a:prstGeom prst="rect">
            <a:avLst/>
          </a:prstGeom>
          <a:noFill/>
        </p:spPr>
      </p:pic>
      <p:pic>
        <p:nvPicPr>
          <p:cNvPr id="4097" name="Picture 1" descr="C:\Users\игорь\Desktop\20201221_102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4512501" cy="3384376"/>
          </a:xfrm>
          <a:prstGeom prst="rect">
            <a:avLst/>
          </a:prstGeom>
          <a:noFill/>
        </p:spPr>
      </p:pic>
      <p:pic>
        <p:nvPicPr>
          <p:cNvPr id="4101" name="Picture 5" descr="C:\Users\игорь\Desktop\ШКОЛА ППБ 2020-2021\Работы детей шк.2 по ППБ\Рисунок Степанова Артёма, 3 кл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4725144"/>
            <a:ext cx="1824201" cy="1368152"/>
          </a:xfrm>
          <a:prstGeom prst="rect">
            <a:avLst/>
          </a:prstGeom>
          <a:noFill/>
        </p:spPr>
      </p:pic>
      <p:pic>
        <p:nvPicPr>
          <p:cNvPr id="4102" name="Picture 6" descr="C:\Users\игорь\Desktop\ШКОЛА ППБ 2020-2021\Работы детей шк.2 по ППБ\Шуплецов Матвей, МЧС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268760"/>
            <a:ext cx="2592289" cy="1944217"/>
          </a:xfrm>
          <a:prstGeom prst="rect">
            <a:avLst/>
          </a:prstGeom>
          <a:noFill/>
        </p:spPr>
      </p:pic>
      <p:pic>
        <p:nvPicPr>
          <p:cNvPr id="7" name="Picture 1" descr="C:\Users\игорь\Desktop\20201220_1508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013176"/>
            <a:ext cx="2232248" cy="1674186"/>
          </a:xfrm>
          <a:prstGeom prst="rect">
            <a:avLst/>
          </a:prstGeom>
          <a:noFill/>
        </p:spPr>
      </p:pic>
      <p:pic>
        <p:nvPicPr>
          <p:cNvPr id="5123" name="Picture 3" descr="C:\Users\игорь\Desktop\ШКОЛА ППБ 2020-2021\Работы детей шк.2 по ППБ\Киризлеев Миша, эмблем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1268760"/>
            <a:ext cx="140415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8820472" cy="13807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Конкурс сочинений «Огонь – судья беспечности людей» 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(8 – 9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026" name="Picture 2" descr="C:\Users\игорь\Desktop\20201014_131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112568" cy="3834426"/>
          </a:xfrm>
          <a:prstGeom prst="rect">
            <a:avLst/>
          </a:prstGeom>
          <a:noFill/>
        </p:spPr>
      </p:pic>
      <p:pic>
        <p:nvPicPr>
          <p:cNvPr id="11265" name="Picture 1" descr="C:\Users\игорь\Desktop\20201014_131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08070" y="3008954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628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Школьный конкурс социальной рекламы «5 шагов твоего спасения»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(6, 8 – а, 8- б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2291" name="Picture 3" descr="C:\Users\игорь\Desktop\WhatsApp Image 2021-07-11 at 16.59.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53036"/>
            <a:ext cx="3888432" cy="2916324"/>
          </a:xfrm>
          <a:prstGeom prst="rect">
            <a:avLst/>
          </a:prstGeom>
          <a:noFill/>
        </p:spPr>
      </p:pic>
      <p:pic>
        <p:nvPicPr>
          <p:cNvPr id="12292" name="Picture 4" descr="C:\Users\игорь\Desktop\WhatsApp Image 2021-07-11 at 16.59.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864430" cy="2898322"/>
          </a:xfrm>
          <a:prstGeom prst="rect">
            <a:avLst/>
          </a:prstGeom>
          <a:noFill/>
        </p:spPr>
      </p:pic>
      <p:pic>
        <p:nvPicPr>
          <p:cNvPr id="12293" name="Picture 5" descr="C:\Users\игорь\Desktop\WhatsApp Image 2021-07-11 at 16.59.27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627784" cy="1970838"/>
          </a:xfrm>
          <a:prstGeom prst="rect">
            <a:avLst/>
          </a:prstGeom>
          <a:noFill/>
        </p:spPr>
      </p:pic>
      <p:pic>
        <p:nvPicPr>
          <p:cNvPr id="12294" name="Picture 6" descr="C:\Users\игорь\Desktop\WhatsApp Image 2021-07-11 at 16.59.27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2664296" cy="1998222"/>
          </a:xfrm>
          <a:prstGeom prst="rect">
            <a:avLst/>
          </a:prstGeom>
          <a:noFill/>
        </p:spPr>
      </p:pic>
      <p:pic>
        <p:nvPicPr>
          <p:cNvPr id="12290" name="Picture 2" descr="C:\Users\игорь\Desktop\WhatsApp Image 2021-07-11 at 16.59.2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700808"/>
            <a:ext cx="3792421" cy="2844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Школьный тур олимпиады по основам безопасности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(2 – 8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988843"/>
          <a:ext cx="9144000" cy="4869158"/>
        </p:xfrm>
        <a:graphic>
          <a:graphicData uri="http://schemas.openxmlformats.org/drawingml/2006/table">
            <a:tbl>
              <a:tblPr/>
              <a:tblGrid>
                <a:gridCol w="64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3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Фамилия, имя обучающихся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Кол – во баллов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НАЧАЛЬНАЯ ШКОЛА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Киризлеев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Михаил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16 б.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из 21б.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Волкова Анастасия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15 б.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 21 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Лысков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Максим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4 - 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12 б.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из 21б.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 место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Грибовский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Никита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4 - 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13,5 б.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из 21б.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ОСНОВНАЯ ШКОЛА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Пухов Вячеслав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11,5 б.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из 21б.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 место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Гизатулин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Даниил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15 б.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из 21б.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Балдин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Семён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17 б.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из 21б.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Зуев Максим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8 - 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13,5 б.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из 21б.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 место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Ашихмин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Кирилл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8 - 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14 б.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из 21б.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21722"/>
            <a:ext cx="9252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игорь\Desktop\7e1aba01-60d6-41b2-854d-3b40ddf52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016224" cy="1512168"/>
          </a:xfrm>
          <a:prstGeom prst="rect">
            <a:avLst/>
          </a:prstGeom>
          <a:noFill/>
        </p:spPr>
      </p:pic>
      <p:pic>
        <p:nvPicPr>
          <p:cNvPr id="1027" name="Picture 3" descr="C:\Users\игорь\Desktop\927c7623-582b-42d1-a1b8-a5ad2f5fe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2016224" cy="1512168"/>
          </a:xfrm>
          <a:prstGeom prst="rect">
            <a:avLst/>
          </a:prstGeom>
          <a:noFill/>
        </p:spPr>
      </p:pic>
      <p:pic>
        <p:nvPicPr>
          <p:cNvPr id="1026" name="Picture 2" descr="C:\Users\игорь\Desktop\9ab87799-a15f-4ca7-b286-c1ee4017d2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2016224" cy="1512168"/>
          </a:xfrm>
          <a:prstGeom prst="rect">
            <a:avLst/>
          </a:prstGeom>
          <a:noFill/>
        </p:spPr>
      </p:pic>
      <p:pic>
        <p:nvPicPr>
          <p:cNvPr id="1029" name="Picture 5" descr="C:\Users\игорь\Desktop\b9faa711-45c1-4f67-b679-09ff9cfcf226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76256" y="1484784"/>
            <a:ext cx="2016223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1338</TotalTime>
  <Words>591</Words>
  <Application>Microsoft Office PowerPoint</Application>
  <PresentationFormat>Экран (4:3)</PresentationFormat>
  <Paragraphs>183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Рисунки на асфальте «Мы – за детство без опасностей!» (1 – 4 кл)</vt:lpstr>
      <vt:lpstr>Городской конкурс «Звёздный фейерверк» (2,3,7кл) - ЦДТ</vt:lpstr>
      <vt:lpstr>Конкурс рисунков «Не шути с             огнём!» (1 – 4 кл)</vt:lpstr>
      <vt:lpstr>Презентация PowerPoint</vt:lpstr>
      <vt:lpstr>Акция: «Безопасный Новый год!»</vt:lpstr>
      <vt:lpstr>           МЧС – 30 лет!</vt:lpstr>
      <vt:lpstr>Конкурс сочинений «Огонь – судья беспечности людей»  (8 – 9 кл)</vt:lpstr>
      <vt:lpstr>Школьный конкурс социальной рекламы «5 шагов твоего спасения» (6, 8 – а, 8- б кл)</vt:lpstr>
      <vt:lpstr>Школьный тур олимпиады по основам безопасности (2 – 8 кл)</vt:lpstr>
      <vt:lpstr>Фотоконкурс «Утром, вечером и днём – осторожны мы с огнём» (1 – 4 кл)</vt:lpstr>
      <vt:lpstr>Практикум «Чтоб пожара избежать, вот что школьник должен знать» (1 – 4 кл)</vt:lpstr>
      <vt:lpstr>Акция «Останови огонь! Берегите  лес от пожара!» (2 - 4 кл, 7 кл)</vt:lpstr>
      <vt:lpstr>Дистанционные конкурсы</vt:lpstr>
      <vt:lpstr>Общешкольное тестирование «Правила пожарной безопасности»  (18.10.2019 г. -1 – 9 кл), (22.05.2021г. – 1 – 8 кл)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Рисунки на асфальте «Мы – за детство без опасностей!»</dc:title>
  <dc:creator>игорь</dc:creator>
  <cp:lastModifiedBy>User</cp:lastModifiedBy>
  <cp:revision>118</cp:revision>
  <dcterms:created xsi:type="dcterms:W3CDTF">2021-07-08T09:03:54Z</dcterms:created>
  <dcterms:modified xsi:type="dcterms:W3CDTF">2022-11-02T09:26:42Z</dcterms:modified>
</cp:coreProperties>
</file>