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20"/>
  </p:notesMasterIdLst>
  <p:sldIdLst>
    <p:sldId id="256" r:id="rId2"/>
    <p:sldId id="259" r:id="rId3"/>
    <p:sldId id="261" r:id="rId4"/>
    <p:sldId id="263" r:id="rId5"/>
    <p:sldId id="264" r:id="rId6"/>
    <p:sldId id="265" r:id="rId7"/>
    <p:sldId id="266" r:id="rId8"/>
    <p:sldId id="267" r:id="rId9"/>
    <p:sldId id="269" r:id="rId10"/>
    <p:sldId id="271" r:id="rId11"/>
    <p:sldId id="273" r:id="rId12"/>
    <p:sldId id="275" r:id="rId13"/>
    <p:sldId id="276" r:id="rId14"/>
    <p:sldId id="277" r:id="rId15"/>
    <p:sldId id="279" r:id="rId16"/>
    <p:sldId id="282" r:id="rId17"/>
    <p:sldId id="284" r:id="rId18"/>
    <p:sldId id="286" r:id="rId19"/>
  </p:sldIdLst>
  <p:sldSz cx="9144000" cy="5143500" type="screen16x9"/>
  <p:notesSz cx="6858000" cy="9144000"/>
  <p:embeddedFontLst>
    <p:embeddedFont>
      <p:font typeface="Oswald" panose="020B0604020202020204" charset="-52"/>
      <p:regular r:id="rId21"/>
      <p:bold r:id="rId22"/>
    </p:embeddedFont>
    <p:embeddedFont>
      <p:font typeface="Lato" panose="020B0604020202020204" charset="0"/>
      <p:regular r:id="rId23"/>
      <p:bold r:id="rId24"/>
      <p:italic r:id="rId25"/>
      <p:boldItalic r:id="rId26"/>
    </p:embeddedFont>
    <p:embeddedFont>
      <p:font typeface="Montserrat" panose="020B0604020202020204" charset="-52"/>
      <p:regular r:id="rId27"/>
      <p:bold r:id="rId28"/>
      <p:italic r:id="rId29"/>
      <p:boldItalic r:id="rId30"/>
    </p:embeddedFont>
    <p:embeddedFont>
      <p:font typeface="Raleway" panose="020B0604020202020204" charset="-52"/>
      <p:regular r:id="rId31"/>
      <p:bold r:id="rId32"/>
      <p:italic r:id="rId33"/>
      <p:boldItalic r:id="rId3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D3FBA0D-04F5-4443-B917-EEE434CCA82E}">
  <a:tblStyle styleId="{DD3FBA0D-04F5-4443-B917-EEE434CCA82E}"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4" d="100"/>
          <a:sy n="144" d="100"/>
        </p:scale>
        <p:origin x="654" y="120"/>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6.fntdata"/><Relationship Id="rId21" Type="http://schemas.openxmlformats.org/officeDocument/2006/relationships/font" Target="fonts/font1.fntdata"/><Relationship Id="rId34" Type="http://schemas.openxmlformats.org/officeDocument/2006/relationships/font" Target="fonts/font1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5.fntdata"/><Relationship Id="rId33" Type="http://schemas.openxmlformats.org/officeDocument/2006/relationships/font" Target="fonts/font13.fntdata"/><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font" Target="fonts/font9.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32" Type="http://schemas.openxmlformats.org/officeDocument/2006/relationships/font" Target="fonts/font12.fntdata"/><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font" Target="fonts/font8.fntdata"/><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font" Target="fonts/font7.fntdata"/><Relationship Id="rId30" Type="http://schemas.openxmlformats.org/officeDocument/2006/relationships/font" Target="fonts/font10.fntdata"/><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e658c09197_2_2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0" name="Google Shape;90;ge658c09197_2_2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e7172d09a8_1_1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5" name="Google Shape;195;ge7172d09a8_1_1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e7172d09a8_1_1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9" name="Google Shape;209;ge7172d09a8_1_1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e7172d09a8_1_1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3" name="Google Shape;223;ge7172d09a8_1_1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e7172d09a8_1_1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7" name="Google Shape;237;ge7172d09a8_1_1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ge7172d09a8_1_2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2" name="Google Shape;252;ge7172d09a8_1_2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ge7172d09a8_1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2" name="Google Shape;272;ge7172d09a8_1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Google Shape;285;ge7172d09a8_1_2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6" name="Google Shape;286;ge7172d09a8_1_2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ge7172d09a8_1_3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0" name="Google Shape;300;ge7172d09a8_1_3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e658c09197_0_1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1" name="Google Shape;111;ge658c09197_0_1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e658c09197_0_2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5" name="Google Shape;125;ge658c09197_0_2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e7172d09a8_1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9" name="Google Shape;139;ge7172d09a8_1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e7172d09a8_1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6" name="Google Shape;146;ge7172d09a8_1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e7172d09a8_1_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3" name="Google Shape;153;ge7172d09a8_1_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e7172d09a8_1_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0" name="Google Shape;160;ge7172d09a8_1_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e7172d09a8_1_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7" name="Google Shape;167;ge7172d09a8_1_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e7172d09a8_1_1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1" name="Google Shape;181;ge7172d09a8_1_1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lt2"/>
        </a:solidFill>
        <a:effectLst/>
      </p:bgPr>
    </p:bg>
    <p:spTree>
      <p:nvGrpSpPr>
        <p:cNvPr id="1" name="Shape 9"/>
        <p:cNvGrpSpPr/>
        <p:nvPr/>
      </p:nvGrpSpPr>
      <p:grpSpPr>
        <a:xfrm>
          <a:off x="0" y="0"/>
          <a:ext cx="0" cy="0"/>
          <a:chOff x="0" y="0"/>
          <a:chExt cx="0" cy="0"/>
        </a:xfrm>
      </p:grpSpPr>
      <p:sp>
        <p:nvSpPr>
          <p:cNvPr id="10" name="Google Shape;10;p2"/>
          <p:cNvSpPr/>
          <p:nvPr/>
        </p:nvSpPr>
        <p:spPr>
          <a:xfrm>
            <a:off x="0" y="0"/>
            <a:ext cx="9144000" cy="487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830392" y="1191256"/>
            <a:ext cx="745763" cy="45826"/>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 name="Google Shape;14;p2"/>
          <p:cNvSpPr txBox="1">
            <a:spLocks noGrp="1"/>
          </p:cNvSpPr>
          <p:nvPr>
            <p:ph type="ctrTitle"/>
          </p:nvPr>
        </p:nvSpPr>
        <p:spPr>
          <a:xfrm>
            <a:off x="729450" y="1322450"/>
            <a:ext cx="7688100" cy="1664700"/>
          </a:xfrm>
          <a:prstGeom prst="rect">
            <a:avLst/>
          </a:prstGeom>
        </p:spPr>
        <p:txBody>
          <a:bodyPr spcFirstLastPara="1" wrap="square" lIns="91425" tIns="91425" rIns="91425" bIns="91425" anchor="t" anchorCtr="0">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15" name="Google Shape;15;p2"/>
          <p:cNvSpPr txBox="1">
            <a:spLocks noGrp="1"/>
          </p:cNvSpPr>
          <p:nvPr>
            <p:ph type="subTitle" idx="1"/>
          </p:nvPr>
        </p:nvSpPr>
        <p:spPr>
          <a:xfrm>
            <a:off x="729627" y="3172900"/>
            <a:ext cx="7688100" cy="5412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16" name="Google Shape;16;p2"/>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73"/>
        <p:cNvGrpSpPr/>
        <p:nvPr/>
      </p:nvGrpSpPr>
      <p:grpSpPr>
        <a:xfrm>
          <a:off x="0" y="0"/>
          <a:ext cx="0" cy="0"/>
          <a:chOff x="0" y="0"/>
          <a:chExt cx="0" cy="0"/>
        </a:xfrm>
      </p:grpSpPr>
      <p:grpSp>
        <p:nvGrpSpPr>
          <p:cNvPr id="74" name="Google Shape;74;p11"/>
          <p:cNvGrpSpPr/>
          <p:nvPr/>
        </p:nvGrpSpPr>
        <p:grpSpPr>
          <a:xfrm>
            <a:off x="830392" y="4169130"/>
            <a:ext cx="745763" cy="45826"/>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 name="Google Shape;77;p11"/>
          <p:cNvSpPr txBox="1">
            <a:spLocks noGrp="1"/>
          </p:cNvSpPr>
          <p:nvPr>
            <p:ph type="title" hasCustomPrompt="1"/>
          </p:nvPr>
        </p:nvSpPr>
        <p:spPr>
          <a:xfrm>
            <a:off x="729450" y="733950"/>
            <a:ext cx="7688400" cy="12447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a:spLocks noGrp="1"/>
          </p:cNvSpPr>
          <p:nvPr>
            <p:ph type="body" idx="1"/>
          </p:nvPr>
        </p:nvSpPr>
        <p:spPr>
          <a:xfrm>
            <a:off x="729450" y="2272888"/>
            <a:ext cx="7688400" cy="15804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Clr>
                <a:schemeClr val="lt1"/>
              </a:buClr>
              <a:buSzPts val="1300"/>
              <a:buChar char="●"/>
              <a:defRPr>
                <a:solidFill>
                  <a:schemeClr val="lt1"/>
                </a:solidFill>
              </a:defRPr>
            </a:lvl1pPr>
            <a:lvl2pPr marL="914400" lvl="1" indent="-298450">
              <a:spcBef>
                <a:spcPts val="0"/>
              </a:spcBef>
              <a:spcAft>
                <a:spcPts val="0"/>
              </a:spcAft>
              <a:buClr>
                <a:schemeClr val="lt1"/>
              </a:buClr>
              <a:buSzPts val="1100"/>
              <a:buChar char="○"/>
              <a:defRPr>
                <a:solidFill>
                  <a:schemeClr val="lt1"/>
                </a:solidFill>
              </a:defRPr>
            </a:lvl2pPr>
            <a:lvl3pPr marL="1371600" lvl="2" indent="-298450">
              <a:spcBef>
                <a:spcPts val="0"/>
              </a:spcBef>
              <a:spcAft>
                <a:spcPts val="0"/>
              </a:spcAft>
              <a:buClr>
                <a:schemeClr val="lt1"/>
              </a:buClr>
              <a:buSzPts val="1100"/>
              <a:buChar char="■"/>
              <a:defRPr>
                <a:solidFill>
                  <a:schemeClr val="lt1"/>
                </a:solidFill>
              </a:defRPr>
            </a:lvl3pPr>
            <a:lvl4pPr marL="1828800" lvl="3" indent="-298450">
              <a:spcBef>
                <a:spcPts val="0"/>
              </a:spcBef>
              <a:spcAft>
                <a:spcPts val="0"/>
              </a:spcAft>
              <a:buClr>
                <a:schemeClr val="lt1"/>
              </a:buClr>
              <a:buSzPts val="1100"/>
              <a:buChar char="●"/>
              <a:defRPr>
                <a:solidFill>
                  <a:schemeClr val="lt1"/>
                </a:solidFill>
              </a:defRPr>
            </a:lvl4pPr>
            <a:lvl5pPr marL="2286000" lvl="4" indent="-298450">
              <a:spcBef>
                <a:spcPts val="0"/>
              </a:spcBef>
              <a:spcAft>
                <a:spcPts val="0"/>
              </a:spcAft>
              <a:buClr>
                <a:schemeClr val="lt1"/>
              </a:buClr>
              <a:buSzPts val="1100"/>
              <a:buChar char="○"/>
              <a:defRPr>
                <a:solidFill>
                  <a:schemeClr val="lt1"/>
                </a:solidFill>
              </a:defRPr>
            </a:lvl5pPr>
            <a:lvl6pPr marL="2743200" lvl="5" indent="-298450">
              <a:spcBef>
                <a:spcPts val="0"/>
              </a:spcBef>
              <a:spcAft>
                <a:spcPts val="0"/>
              </a:spcAft>
              <a:buClr>
                <a:schemeClr val="lt1"/>
              </a:buClr>
              <a:buSzPts val="1100"/>
              <a:buChar char="■"/>
              <a:defRPr>
                <a:solidFill>
                  <a:schemeClr val="lt1"/>
                </a:solidFill>
              </a:defRPr>
            </a:lvl6pPr>
            <a:lvl7pPr marL="3200400" lvl="6" indent="-298450">
              <a:spcBef>
                <a:spcPts val="0"/>
              </a:spcBef>
              <a:spcAft>
                <a:spcPts val="0"/>
              </a:spcAft>
              <a:buClr>
                <a:schemeClr val="lt1"/>
              </a:buClr>
              <a:buSzPts val="1100"/>
              <a:buChar char="●"/>
              <a:defRPr>
                <a:solidFill>
                  <a:schemeClr val="lt1"/>
                </a:solidFill>
              </a:defRPr>
            </a:lvl7pPr>
            <a:lvl8pPr marL="3657600" lvl="7" indent="-298450">
              <a:spcBef>
                <a:spcPts val="0"/>
              </a:spcBef>
              <a:spcAft>
                <a:spcPts val="0"/>
              </a:spcAft>
              <a:buClr>
                <a:schemeClr val="lt1"/>
              </a:buClr>
              <a:buSzPts val="1100"/>
              <a:buChar char="○"/>
              <a:defRPr>
                <a:solidFill>
                  <a:schemeClr val="lt1"/>
                </a:solidFill>
              </a:defRPr>
            </a:lvl8pPr>
            <a:lvl9pPr marL="4114800" lvl="8" indent="-298450">
              <a:spcBef>
                <a:spcPts val="0"/>
              </a:spcBef>
              <a:spcAft>
                <a:spcPts val="0"/>
              </a:spcAft>
              <a:buClr>
                <a:schemeClr val="lt1"/>
              </a:buClr>
              <a:buSzPts val="1100"/>
              <a:buChar char="■"/>
              <a:defRPr>
                <a:solidFill>
                  <a:schemeClr val="lt1"/>
                </a:solidFill>
              </a:defRPr>
            </a:lvl9pPr>
          </a:lstStyle>
          <a:p>
            <a:endParaRPr/>
          </a:p>
        </p:txBody>
      </p:sp>
      <p:sp>
        <p:nvSpPr>
          <p:cNvPr id="79" name="Google Shape;79;p11"/>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0"/>
        <p:cNvGrpSpPr/>
        <p:nvPr/>
      </p:nvGrpSpPr>
      <p:grpSpPr>
        <a:xfrm>
          <a:off x="0" y="0"/>
          <a:ext cx="0" cy="0"/>
          <a:chOff x="0" y="0"/>
          <a:chExt cx="0" cy="0"/>
        </a:xfrm>
      </p:grpSpPr>
      <p:sp>
        <p:nvSpPr>
          <p:cNvPr id="81" name="Google Shape;81;p12"/>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82"/>
        <p:cNvGrpSpPr/>
        <p:nvPr/>
      </p:nvGrpSpPr>
      <p:grpSpPr>
        <a:xfrm>
          <a:off x="0" y="0"/>
          <a:ext cx="0" cy="0"/>
          <a:chOff x="0" y="0"/>
          <a:chExt cx="0" cy="0"/>
        </a:xfrm>
      </p:grpSpPr>
      <p:sp>
        <p:nvSpPr>
          <p:cNvPr id="83" name="Google Shape;83;p13"/>
          <p:cNvSpPr txBox="1">
            <a:spLocks noGrp="1"/>
          </p:cNvSpPr>
          <p:nvPr>
            <p:ph type="title"/>
          </p:nvPr>
        </p:nvSpPr>
        <p:spPr>
          <a:xfrm>
            <a:off x="856060" y="463889"/>
            <a:ext cx="7429500" cy="1108800"/>
          </a:xfrm>
          <a:prstGeom prst="rect">
            <a:avLst/>
          </a:prstGeom>
          <a:noFill/>
          <a:ln>
            <a:noFill/>
          </a:ln>
        </p:spPr>
        <p:txBody>
          <a:bodyPr spcFirstLastPara="1" wrap="square" lIns="68575" tIns="34275" rIns="68575" bIns="34275" anchor="ctr" anchorCtr="0">
            <a:normAutofit/>
          </a:bodyPr>
          <a:lstStyle>
            <a:lvl1pPr lvl="0" algn="l" rtl="0">
              <a:lnSpc>
                <a:spcPct val="90000"/>
              </a:lnSpc>
              <a:spcBef>
                <a:spcPts val="0"/>
              </a:spcBef>
              <a:spcAft>
                <a:spcPts val="0"/>
              </a:spcAft>
              <a:buClr>
                <a:schemeClr val="lt1"/>
              </a:buClr>
              <a:buSzPts val="14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84" name="Google Shape;84;p13"/>
          <p:cNvSpPr txBox="1">
            <a:spLocks noGrp="1"/>
          </p:cNvSpPr>
          <p:nvPr>
            <p:ph type="body" idx="1"/>
          </p:nvPr>
        </p:nvSpPr>
        <p:spPr>
          <a:xfrm>
            <a:off x="856059" y="1687115"/>
            <a:ext cx="7429500" cy="2656200"/>
          </a:xfrm>
          <a:prstGeom prst="rect">
            <a:avLst/>
          </a:prstGeom>
          <a:noFill/>
          <a:ln>
            <a:noFill/>
          </a:ln>
        </p:spPr>
        <p:txBody>
          <a:bodyPr spcFirstLastPara="1" wrap="square" lIns="68575" tIns="34275" rIns="68575" bIns="34275" anchor="t" anchorCtr="0">
            <a:normAutofit/>
          </a:bodyPr>
          <a:lstStyle>
            <a:lvl1pPr marL="457200" lvl="0" indent="-336550" algn="l" rtl="0">
              <a:lnSpc>
                <a:spcPct val="120000"/>
              </a:lnSpc>
              <a:spcBef>
                <a:spcPts val="800"/>
              </a:spcBef>
              <a:spcAft>
                <a:spcPts val="0"/>
              </a:spcAft>
              <a:buClr>
                <a:schemeClr val="lt1"/>
              </a:buClr>
              <a:buSzPts val="1700"/>
              <a:buChar char="●"/>
              <a:defRPr/>
            </a:lvl1pPr>
            <a:lvl2pPr marL="914400" lvl="1" indent="-336550" algn="l" rtl="0">
              <a:lnSpc>
                <a:spcPct val="120000"/>
              </a:lnSpc>
              <a:spcBef>
                <a:spcPts val="1200"/>
              </a:spcBef>
              <a:spcAft>
                <a:spcPts val="0"/>
              </a:spcAft>
              <a:buClr>
                <a:schemeClr val="lt1"/>
              </a:buClr>
              <a:buSzPts val="1700"/>
              <a:buChar char="○"/>
              <a:defRPr/>
            </a:lvl2pPr>
            <a:lvl3pPr marL="1371600" lvl="2" indent="-336550" algn="l" rtl="0">
              <a:lnSpc>
                <a:spcPct val="120000"/>
              </a:lnSpc>
              <a:spcBef>
                <a:spcPts val="1200"/>
              </a:spcBef>
              <a:spcAft>
                <a:spcPts val="0"/>
              </a:spcAft>
              <a:buClr>
                <a:schemeClr val="lt1"/>
              </a:buClr>
              <a:buSzPts val="1700"/>
              <a:buChar char="■"/>
              <a:defRPr/>
            </a:lvl3pPr>
            <a:lvl4pPr marL="1828800" lvl="3" indent="-336550" algn="l" rtl="0">
              <a:lnSpc>
                <a:spcPct val="120000"/>
              </a:lnSpc>
              <a:spcBef>
                <a:spcPts val="1200"/>
              </a:spcBef>
              <a:spcAft>
                <a:spcPts val="0"/>
              </a:spcAft>
              <a:buClr>
                <a:schemeClr val="lt1"/>
              </a:buClr>
              <a:buSzPts val="1700"/>
              <a:buChar char="●"/>
              <a:defRPr/>
            </a:lvl4pPr>
            <a:lvl5pPr marL="2286000" lvl="4" indent="-336550" algn="l" rtl="0">
              <a:lnSpc>
                <a:spcPct val="120000"/>
              </a:lnSpc>
              <a:spcBef>
                <a:spcPts val="1200"/>
              </a:spcBef>
              <a:spcAft>
                <a:spcPts val="0"/>
              </a:spcAft>
              <a:buClr>
                <a:schemeClr val="lt1"/>
              </a:buClr>
              <a:buSzPts val="1700"/>
              <a:buChar char="○"/>
              <a:defRPr/>
            </a:lvl5pPr>
            <a:lvl6pPr marL="2743200" lvl="5" indent="-336550" algn="l" rtl="0">
              <a:lnSpc>
                <a:spcPct val="120000"/>
              </a:lnSpc>
              <a:spcBef>
                <a:spcPts val="1200"/>
              </a:spcBef>
              <a:spcAft>
                <a:spcPts val="0"/>
              </a:spcAft>
              <a:buClr>
                <a:schemeClr val="lt1"/>
              </a:buClr>
              <a:buSzPts val="1700"/>
              <a:buChar char="■"/>
              <a:defRPr/>
            </a:lvl6pPr>
            <a:lvl7pPr marL="3200400" lvl="6" indent="-336550" algn="l" rtl="0">
              <a:lnSpc>
                <a:spcPct val="120000"/>
              </a:lnSpc>
              <a:spcBef>
                <a:spcPts val="1200"/>
              </a:spcBef>
              <a:spcAft>
                <a:spcPts val="0"/>
              </a:spcAft>
              <a:buClr>
                <a:schemeClr val="lt1"/>
              </a:buClr>
              <a:buSzPts val="1700"/>
              <a:buChar char="●"/>
              <a:defRPr/>
            </a:lvl7pPr>
            <a:lvl8pPr marL="3657600" lvl="7" indent="-336550" algn="l" rtl="0">
              <a:lnSpc>
                <a:spcPct val="120000"/>
              </a:lnSpc>
              <a:spcBef>
                <a:spcPts val="1200"/>
              </a:spcBef>
              <a:spcAft>
                <a:spcPts val="0"/>
              </a:spcAft>
              <a:buClr>
                <a:schemeClr val="lt1"/>
              </a:buClr>
              <a:buSzPts val="1700"/>
              <a:buChar char="○"/>
              <a:defRPr/>
            </a:lvl8pPr>
            <a:lvl9pPr marL="4114800" lvl="8" indent="-336550" algn="l" rtl="0">
              <a:lnSpc>
                <a:spcPct val="120000"/>
              </a:lnSpc>
              <a:spcBef>
                <a:spcPts val="1200"/>
              </a:spcBef>
              <a:spcAft>
                <a:spcPts val="1200"/>
              </a:spcAft>
              <a:buClr>
                <a:schemeClr val="lt1"/>
              </a:buClr>
              <a:buSzPts val="1700"/>
              <a:buChar char="■"/>
              <a:defRPr/>
            </a:lvl9pPr>
          </a:lstStyle>
          <a:p>
            <a:endParaRPr/>
          </a:p>
        </p:txBody>
      </p:sp>
      <p:sp>
        <p:nvSpPr>
          <p:cNvPr id="85" name="Google Shape;85;p13"/>
          <p:cNvSpPr txBox="1">
            <a:spLocks noGrp="1"/>
          </p:cNvSpPr>
          <p:nvPr>
            <p:ph type="dt" idx="10"/>
          </p:nvPr>
        </p:nvSpPr>
        <p:spPr>
          <a:xfrm>
            <a:off x="5592691" y="4412457"/>
            <a:ext cx="2057400" cy="273900"/>
          </a:xfrm>
          <a:prstGeom prst="rect">
            <a:avLst/>
          </a:prstGeom>
          <a:noFill/>
          <a:ln>
            <a:noFill/>
          </a:ln>
        </p:spPr>
        <p:txBody>
          <a:bodyPr spcFirstLastPara="1" wrap="square" lIns="68575" tIns="34275" rIns="68575" bIns="34275" anchor="ctr" anchorCtr="0">
            <a:noAutofit/>
          </a:bodyPr>
          <a:lstStyle>
            <a:lvl1pPr lvl="0" algn="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86" name="Google Shape;86;p13"/>
          <p:cNvSpPr txBox="1">
            <a:spLocks noGrp="1"/>
          </p:cNvSpPr>
          <p:nvPr>
            <p:ph type="ftr" idx="11"/>
          </p:nvPr>
        </p:nvSpPr>
        <p:spPr>
          <a:xfrm>
            <a:off x="856058" y="4412456"/>
            <a:ext cx="4679400" cy="2739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87" name="Google Shape;87;p13"/>
          <p:cNvSpPr txBox="1">
            <a:spLocks noGrp="1"/>
          </p:cNvSpPr>
          <p:nvPr>
            <p:ph type="sldNum" idx="12"/>
          </p:nvPr>
        </p:nvSpPr>
        <p:spPr>
          <a:xfrm>
            <a:off x="7707241" y="4412455"/>
            <a:ext cx="578400" cy="273900"/>
          </a:xfrm>
          <a:prstGeom prst="rect">
            <a:avLst/>
          </a:prstGeom>
          <a:noFill/>
          <a:ln>
            <a:noFill/>
          </a:ln>
        </p:spPr>
        <p:txBody>
          <a:bodyPr spcFirstLastPara="1" wrap="square" lIns="68575" tIns="34275" rIns="68575" bIns="34275" anchor="ctr" anchorCtr="0">
            <a:norm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7"/>
        <p:cNvGrpSpPr/>
        <p:nvPr/>
      </p:nvGrpSpPr>
      <p:grpSpPr>
        <a:xfrm>
          <a:off x="0" y="0"/>
          <a:ext cx="0" cy="0"/>
          <a:chOff x="0" y="0"/>
          <a:chExt cx="0" cy="0"/>
        </a:xfrm>
      </p:grpSpPr>
      <p:grpSp>
        <p:nvGrpSpPr>
          <p:cNvPr id="18" name="Google Shape;18;p3"/>
          <p:cNvGrpSpPr/>
          <p:nvPr/>
        </p:nvGrpSpPr>
        <p:grpSpPr>
          <a:xfrm>
            <a:off x="830392" y="1191256"/>
            <a:ext cx="745763" cy="45826"/>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 name="Google Shape;21;p3"/>
          <p:cNvSpPr txBox="1">
            <a:spLocks noGrp="1"/>
          </p:cNvSpPr>
          <p:nvPr>
            <p:ph type="title"/>
          </p:nvPr>
        </p:nvSpPr>
        <p:spPr>
          <a:xfrm>
            <a:off x="729450" y="1322450"/>
            <a:ext cx="7688400" cy="15186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22" name="Google Shape;22;p3"/>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3"/>
        <p:cNvGrpSpPr/>
        <p:nvPr/>
      </p:nvGrpSpPr>
      <p:grpSpPr>
        <a:xfrm>
          <a:off x="0" y="0"/>
          <a:ext cx="0" cy="0"/>
          <a:chOff x="0" y="0"/>
          <a:chExt cx="0" cy="0"/>
        </a:xfrm>
      </p:grpSpPr>
      <p:sp>
        <p:nvSpPr>
          <p:cNvPr id="24" name="Google Shape;24;p4"/>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 name="Google Shape;25;p4"/>
          <p:cNvGrpSpPr/>
          <p:nvPr/>
        </p:nvGrpSpPr>
        <p:grpSpPr>
          <a:xfrm>
            <a:off x="830392" y="1191256"/>
            <a:ext cx="745763" cy="45826"/>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 name="Google Shape;28;p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29" name="Google Shape;29;p4"/>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0" name="Google Shape;30;p4"/>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1"/>
        <p:cNvGrpSpPr/>
        <p:nvPr/>
      </p:nvGrpSpPr>
      <p:grpSpPr>
        <a:xfrm>
          <a:off x="0" y="0"/>
          <a:ext cx="0" cy="0"/>
          <a:chOff x="0" y="0"/>
          <a:chExt cx="0" cy="0"/>
        </a:xfrm>
      </p:grpSpPr>
      <p:sp>
        <p:nvSpPr>
          <p:cNvPr id="32" name="Google Shape;32;p5"/>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 name="Google Shape;33;p5"/>
          <p:cNvGrpSpPr/>
          <p:nvPr/>
        </p:nvGrpSpPr>
        <p:grpSpPr>
          <a:xfrm>
            <a:off x="830392" y="1191256"/>
            <a:ext cx="745763" cy="45826"/>
            <a:chOff x="4580561" y="2589004"/>
            <a:chExt cx="1064464" cy="25200"/>
          </a:xfrm>
        </p:grpSpPr>
        <p:sp>
          <p:nvSpPr>
            <p:cNvPr id="34" name="Google Shape;34;p5"/>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5"/>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 name="Google Shape;36;p5"/>
          <p:cNvSpPr txBox="1">
            <a:spLocks noGrp="1"/>
          </p:cNvSpPr>
          <p:nvPr>
            <p:ph type="title"/>
          </p:nvPr>
        </p:nvSpPr>
        <p:spPr>
          <a:xfrm>
            <a:off x="729450" y="1318650"/>
            <a:ext cx="7688400" cy="535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37" name="Google Shape;37;p5"/>
          <p:cNvSpPr txBox="1">
            <a:spLocks noGrp="1"/>
          </p:cNvSpPr>
          <p:nvPr>
            <p:ph type="body" idx="1"/>
          </p:nvPr>
        </p:nvSpPr>
        <p:spPr>
          <a:xfrm>
            <a:off x="729325" y="2078875"/>
            <a:ext cx="3774300" cy="22611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8" name="Google Shape;38;p5"/>
          <p:cNvSpPr txBox="1">
            <a:spLocks noGrp="1"/>
          </p:cNvSpPr>
          <p:nvPr>
            <p:ph type="body" idx="2"/>
          </p:nvPr>
        </p:nvSpPr>
        <p:spPr>
          <a:xfrm>
            <a:off x="4643604" y="2078875"/>
            <a:ext cx="3774300" cy="22611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9" name="Google Shape;39;p5"/>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p6"/>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 name="Google Shape;42;p6"/>
          <p:cNvGrpSpPr/>
          <p:nvPr/>
        </p:nvGrpSpPr>
        <p:grpSpPr>
          <a:xfrm>
            <a:off x="830392" y="1191256"/>
            <a:ext cx="745763" cy="45826"/>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 name="Google Shape;45;p6"/>
          <p:cNvSpPr txBox="1">
            <a:spLocks noGrp="1"/>
          </p:cNvSpPr>
          <p:nvPr>
            <p:ph type="title"/>
          </p:nvPr>
        </p:nvSpPr>
        <p:spPr>
          <a:xfrm>
            <a:off x="729450" y="1318650"/>
            <a:ext cx="7688400" cy="535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46" name="Google Shape;46;p6"/>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7"/>
        <p:cNvGrpSpPr/>
        <p:nvPr/>
      </p:nvGrpSpPr>
      <p:grpSpPr>
        <a:xfrm>
          <a:off x="0" y="0"/>
          <a:ext cx="0" cy="0"/>
          <a:chOff x="0" y="0"/>
          <a:chExt cx="0" cy="0"/>
        </a:xfrm>
      </p:grpSpPr>
      <p:sp>
        <p:nvSpPr>
          <p:cNvPr id="48" name="Google Shape;48;p7"/>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 name="Google Shape;49;p7"/>
          <p:cNvGrpSpPr/>
          <p:nvPr/>
        </p:nvGrpSpPr>
        <p:grpSpPr>
          <a:xfrm>
            <a:off x="830392" y="1191256"/>
            <a:ext cx="745763" cy="45826"/>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 name="Google Shape;52;p7"/>
          <p:cNvSpPr txBox="1">
            <a:spLocks noGrp="1"/>
          </p:cNvSpPr>
          <p:nvPr>
            <p:ph type="title"/>
          </p:nvPr>
        </p:nvSpPr>
        <p:spPr>
          <a:xfrm>
            <a:off x="730000" y="1318650"/>
            <a:ext cx="3300900" cy="13815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53" name="Google Shape;53;p7"/>
          <p:cNvSpPr txBox="1">
            <a:spLocks noGrp="1"/>
          </p:cNvSpPr>
          <p:nvPr>
            <p:ph type="body" idx="1"/>
          </p:nvPr>
        </p:nvSpPr>
        <p:spPr>
          <a:xfrm>
            <a:off x="721225" y="2781725"/>
            <a:ext cx="3300900" cy="1597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54" name="Google Shape;54;p7"/>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55"/>
        <p:cNvGrpSpPr/>
        <p:nvPr/>
      </p:nvGrpSpPr>
      <p:grpSpPr>
        <a:xfrm>
          <a:off x="0" y="0"/>
          <a:ext cx="0" cy="0"/>
          <a:chOff x="0" y="0"/>
          <a:chExt cx="0" cy="0"/>
        </a:xfrm>
      </p:grpSpPr>
      <p:grpSp>
        <p:nvGrpSpPr>
          <p:cNvPr id="56" name="Google Shape;56;p8"/>
          <p:cNvGrpSpPr/>
          <p:nvPr/>
        </p:nvGrpSpPr>
        <p:grpSpPr>
          <a:xfrm>
            <a:off x="830392" y="4169130"/>
            <a:ext cx="745763" cy="45826"/>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 name="Google Shape;59;p8"/>
          <p:cNvSpPr txBox="1">
            <a:spLocks noGrp="1"/>
          </p:cNvSpPr>
          <p:nvPr>
            <p:ph type="title"/>
          </p:nvPr>
        </p:nvSpPr>
        <p:spPr>
          <a:xfrm>
            <a:off x="729450" y="864300"/>
            <a:ext cx="7021200" cy="29850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60" name="Google Shape;60;p8"/>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1"/>
        <p:cNvGrpSpPr/>
        <p:nvPr/>
      </p:nvGrpSpPr>
      <p:grpSpPr>
        <a:xfrm>
          <a:off x="0" y="0"/>
          <a:ext cx="0" cy="0"/>
          <a:chOff x="0" y="0"/>
          <a:chExt cx="0" cy="0"/>
        </a:xfrm>
      </p:grpSpPr>
      <p:sp>
        <p:nvSpPr>
          <p:cNvPr id="62" name="Google Shape;62;p9"/>
          <p:cNvSpPr/>
          <p:nvPr/>
        </p:nvSpPr>
        <p:spPr>
          <a:xfrm>
            <a:off x="0" y="0"/>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 name="Google Shape;63;p9"/>
          <p:cNvGrpSpPr/>
          <p:nvPr/>
        </p:nvGrpSpPr>
        <p:grpSpPr>
          <a:xfrm>
            <a:off x="830392" y="1191256"/>
            <a:ext cx="745763" cy="45826"/>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 name="Google Shape;66;p9"/>
          <p:cNvSpPr txBox="1">
            <a:spLocks noGrp="1"/>
          </p:cNvSpPr>
          <p:nvPr>
            <p:ph type="title"/>
          </p:nvPr>
        </p:nvSpPr>
        <p:spPr>
          <a:xfrm>
            <a:off x="730000" y="1318650"/>
            <a:ext cx="3300900" cy="1687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67" name="Google Shape;67;p9"/>
          <p:cNvSpPr txBox="1">
            <a:spLocks noGrp="1"/>
          </p:cNvSpPr>
          <p:nvPr>
            <p:ph type="subTitle" idx="1"/>
          </p:nvPr>
        </p:nvSpPr>
        <p:spPr>
          <a:xfrm>
            <a:off x="724950" y="3161525"/>
            <a:ext cx="3300900" cy="7590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68" name="Google Shape;68;p9"/>
          <p:cNvSpPr txBox="1">
            <a:spLocks noGrp="1"/>
          </p:cNvSpPr>
          <p:nvPr>
            <p:ph type="body" idx="2"/>
          </p:nvPr>
        </p:nvSpPr>
        <p:spPr>
          <a:xfrm>
            <a:off x="5174225" y="1352625"/>
            <a:ext cx="3374400" cy="3025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69" name="Google Shape;69;p9"/>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0"/>
        <p:cNvGrpSpPr/>
        <p:nvPr/>
      </p:nvGrpSpPr>
      <p:grpSpPr>
        <a:xfrm>
          <a:off x="0" y="0"/>
          <a:ext cx="0" cy="0"/>
          <a:chOff x="0" y="0"/>
          <a:chExt cx="0" cy="0"/>
        </a:xfrm>
      </p:grpSpPr>
      <p:sp>
        <p:nvSpPr>
          <p:cNvPr id="71" name="Google Shape;71;p10"/>
          <p:cNvSpPr txBox="1">
            <a:spLocks noGrp="1"/>
          </p:cNvSpPr>
          <p:nvPr>
            <p:ph type="body" idx="1"/>
          </p:nvPr>
        </p:nvSpPr>
        <p:spPr>
          <a:xfrm>
            <a:off x="724950" y="4372551"/>
            <a:ext cx="7697400" cy="4605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300"/>
              <a:buNone/>
              <a:defRPr/>
            </a:lvl1pPr>
          </a:lstStyle>
          <a:p>
            <a:endParaRPr/>
          </a:p>
        </p:txBody>
      </p:sp>
      <p:sp>
        <p:nvSpPr>
          <p:cNvPr id="72" name="Google Shape;72;p10"/>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treamline">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1pPr>
            <a:lvl2pPr lvl="1">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2pPr>
            <a:lvl3pPr lvl="2">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3pPr>
            <a:lvl4pPr lvl="3">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4pPr>
            <a:lvl5pPr lvl="4">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5pPr>
            <a:lvl6pPr lvl="5">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6pPr>
            <a:lvl7pPr lvl="6">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7pPr>
            <a:lvl8pPr lvl="7">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8pPr>
            <a:lvl9pPr lvl="8">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marL="914400" lvl="1"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marL="1371600" lvl="2"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marL="1828800" lvl="3"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marL="2286000" lvl="4"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marL="2743200" lvl="5"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marL="3200400" lvl="6"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marL="3657600" lvl="7"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marL="4114800" lvl="8"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536302" y="4749851"/>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91"/>
        <p:cNvGrpSpPr/>
        <p:nvPr/>
      </p:nvGrpSpPr>
      <p:grpSpPr>
        <a:xfrm>
          <a:off x="0" y="0"/>
          <a:ext cx="0" cy="0"/>
          <a:chOff x="0" y="0"/>
          <a:chExt cx="0" cy="0"/>
        </a:xfrm>
      </p:grpSpPr>
      <p:sp>
        <p:nvSpPr>
          <p:cNvPr id="92" name="Google Shape;92;p14"/>
          <p:cNvSpPr txBox="1">
            <a:spLocks noGrp="1"/>
          </p:cNvSpPr>
          <p:nvPr>
            <p:ph type="ctrTitle"/>
          </p:nvPr>
        </p:nvSpPr>
        <p:spPr>
          <a:xfrm>
            <a:off x="460600" y="527050"/>
            <a:ext cx="8452200" cy="707700"/>
          </a:xfrm>
          <a:prstGeom prst="rect">
            <a:avLst/>
          </a:prstGeom>
          <a:noFill/>
          <a:ln>
            <a:noFill/>
          </a:ln>
        </p:spPr>
        <p:txBody>
          <a:bodyPr spcFirstLastPara="1" wrap="square" lIns="68575" tIns="34275" rIns="68575" bIns="34275" anchor="ctr" anchorCtr="0">
            <a:noAutofit/>
          </a:bodyPr>
          <a:lstStyle/>
          <a:p>
            <a:pPr marL="0" lvl="0" indent="0" algn="ctr" rtl="0">
              <a:spcBef>
                <a:spcPts val="0"/>
              </a:spcBef>
              <a:spcAft>
                <a:spcPts val="0"/>
              </a:spcAft>
              <a:buClr>
                <a:srgbClr val="000000"/>
              </a:buClr>
              <a:buFont typeface="Arial"/>
              <a:buNone/>
            </a:pPr>
            <a:r>
              <a:rPr lang="ru" sz="2000" b="0">
                <a:latin typeface="Oswald"/>
                <a:ea typeface="Oswald"/>
                <a:cs typeface="Oswald"/>
                <a:sym typeface="Oswald"/>
              </a:rPr>
              <a:t>Единая государственная информационная система социального обеспечения (ЕГИССО)</a:t>
            </a:r>
            <a:endParaRPr sz="2400">
              <a:solidFill>
                <a:srgbClr val="000000"/>
              </a:solidFill>
              <a:latin typeface="Montserrat"/>
              <a:ea typeface="Montserrat"/>
              <a:cs typeface="Montserrat"/>
              <a:sym typeface="Montserrat"/>
            </a:endParaRPr>
          </a:p>
        </p:txBody>
      </p:sp>
      <p:sp>
        <p:nvSpPr>
          <p:cNvPr id="93" name="Google Shape;93;p14"/>
          <p:cNvSpPr/>
          <p:nvPr/>
        </p:nvSpPr>
        <p:spPr>
          <a:xfrm>
            <a:off x="710250" y="1234750"/>
            <a:ext cx="7723500" cy="3271800"/>
          </a:xfrm>
          <a:prstGeom prst="rect">
            <a:avLst/>
          </a:prstGeom>
          <a:no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r>
              <a:rPr lang="ru" sz="2000">
                <a:latin typeface="Oswald"/>
                <a:ea typeface="Oswald"/>
                <a:cs typeface="Oswald"/>
                <a:sym typeface="Oswald"/>
              </a:rPr>
              <a:t>О</a:t>
            </a:r>
            <a:r>
              <a:rPr lang="ru" sz="2000" i="0" u="none" strike="noStrike" cap="none">
                <a:latin typeface="Oswald"/>
                <a:ea typeface="Oswald"/>
                <a:cs typeface="Oswald"/>
                <a:sym typeface="Oswald"/>
              </a:rPr>
              <a:t>снования, </a:t>
            </a:r>
            <a:r>
              <a:rPr lang="ru" sz="2000">
                <a:latin typeface="Oswald"/>
                <a:ea typeface="Oswald"/>
                <a:cs typeface="Oswald"/>
                <a:sym typeface="Oswald"/>
              </a:rPr>
              <a:t>порядок и </a:t>
            </a:r>
            <a:r>
              <a:rPr lang="ru" sz="2000" i="0" u="none" strike="noStrike" cap="none">
                <a:latin typeface="Oswald"/>
                <a:ea typeface="Oswald"/>
                <a:cs typeface="Oswald"/>
                <a:sym typeface="Oswald"/>
              </a:rPr>
              <a:t>форм</a:t>
            </a:r>
            <a:r>
              <a:rPr lang="ru" sz="2000">
                <a:latin typeface="Oswald"/>
                <a:ea typeface="Oswald"/>
                <a:cs typeface="Oswald"/>
                <a:sym typeface="Oswald"/>
              </a:rPr>
              <a:t>ы</a:t>
            </a:r>
            <a:r>
              <a:rPr lang="ru" sz="2000" i="0" u="none" strike="noStrike" cap="none">
                <a:latin typeface="Oswald"/>
                <a:ea typeface="Oswald"/>
                <a:cs typeface="Oswald"/>
                <a:sym typeface="Oswald"/>
              </a:rPr>
              <a:t> предоставления мер социальной защиты (поддержки) </a:t>
            </a:r>
            <a:r>
              <a:rPr lang="ru" sz="2000">
                <a:latin typeface="Oswald"/>
                <a:ea typeface="Oswald"/>
                <a:cs typeface="Oswald"/>
                <a:sym typeface="Oswald"/>
              </a:rPr>
              <a:t>в </a:t>
            </a:r>
            <a:r>
              <a:rPr lang="ru" sz="2000" i="0" u="none" strike="noStrike" cap="none">
                <a:latin typeface="Oswald"/>
                <a:ea typeface="Oswald"/>
                <a:cs typeface="Oswald"/>
                <a:sym typeface="Oswald"/>
              </a:rPr>
              <a:t>образовательных организациях Свердловской области</a:t>
            </a:r>
            <a:endParaRPr sz="2000">
              <a:latin typeface="Oswald"/>
              <a:ea typeface="Oswald"/>
              <a:cs typeface="Oswald"/>
              <a:sym typeface="Oswald"/>
            </a:endParaRPr>
          </a:p>
          <a:p>
            <a:pPr marL="0" marR="0" lvl="0" indent="0" algn="ctr" rtl="0">
              <a:spcBef>
                <a:spcPts val="0"/>
              </a:spcBef>
              <a:spcAft>
                <a:spcPts val="0"/>
              </a:spcAft>
              <a:buNone/>
            </a:pPr>
            <a:endParaRPr sz="2000">
              <a:solidFill>
                <a:srgbClr val="434343"/>
              </a:solidFill>
              <a:latin typeface="Oswald"/>
              <a:ea typeface="Oswald"/>
              <a:cs typeface="Oswald"/>
              <a:sym typeface="Oswald"/>
            </a:endParaRPr>
          </a:p>
        </p:txBody>
      </p:sp>
      <p:pic>
        <p:nvPicPr>
          <p:cNvPr id="94" name="Google Shape;94;p14"/>
          <p:cNvPicPr preferRelativeResize="0"/>
          <p:nvPr/>
        </p:nvPicPr>
        <p:blipFill>
          <a:blip r:embed="rId3">
            <a:alphaModFix/>
          </a:blip>
          <a:stretch>
            <a:fillRect/>
          </a:stretch>
        </p:blipFill>
        <p:spPr>
          <a:xfrm>
            <a:off x="152400" y="4658950"/>
            <a:ext cx="437834" cy="3321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196"/>
        <p:cNvGrpSpPr/>
        <p:nvPr/>
      </p:nvGrpSpPr>
      <p:grpSpPr>
        <a:xfrm>
          <a:off x="0" y="0"/>
          <a:ext cx="0" cy="0"/>
          <a:chOff x="0" y="0"/>
          <a:chExt cx="0" cy="0"/>
        </a:xfrm>
      </p:grpSpPr>
      <p:sp>
        <p:nvSpPr>
          <p:cNvPr id="197" name="Google Shape;197;p29"/>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200">
                <a:solidFill>
                  <a:srgbClr val="000000"/>
                </a:solidFill>
                <a:latin typeface="Oswald"/>
                <a:ea typeface="Oswald"/>
                <a:cs typeface="Oswald"/>
                <a:sym typeface="Oswald"/>
              </a:rPr>
              <a:t>ЕЖЕМЕСЯЧНАЯ КОМПЕНСАЦИЯ НА ОБЕСПЕЧЕНИЕ БЕСПЛАТНЫМ ДВУХРАЗОВЫМ ПИТАНИЕМ (ЗАВТРАК И ОБЕД) ОБУЧАЮЩИХСЯ С ОГРАНИЧЕННЫМИ ВОЗМОЖНОСТЯМИ ЗДОРОВЬЯ, В ТОМ ЧИСЛЕ ДЕТЕЙ-ИНВАЛИДОВ, ОСВАИВАЮЩИХ ОСНОВНЫЕ ОБЩЕОБРАЗОВАТЕЛЬНЫЕ ПРОГРАММЫ НА ДОМУ</a:t>
            </a:r>
            <a:endParaRPr sz="1200">
              <a:solidFill>
                <a:srgbClr val="000000"/>
              </a:solidFill>
              <a:latin typeface="Montserrat"/>
              <a:ea typeface="Montserrat"/>
              <a:cs typeface="Montserrat"/>
              <a:sym typeface="Montserrat"/>
            </a:endParaRPr>
          </a:p>
        </p:txBody>
      </p:sp>
      <p:sp>
        <p:nvSpPr>
          <p:cNvPr id="198" name="Google Shape;198;p29"/>
          <p:cNvSpPr/>
          <p:nvPr/>
        </p:nvSpPr>
        <p:spPr>
          <a:xfrm>
            <a:off x="534800" y="1234750"/>
            <a:ext cx="8053500" cy="3688500"/>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endParaRPr b="1">
              <a:solidFill>
                <a:srgbClr val="434343"/>
              </a:solidFill>
              <a:latin typeface="Oswald"/>
              <a:ea typeface="Oswald"/>
              <a:cs typeface="Oswald"/>
              <a:sym typeface="Oswald"/>
            </a:endParaRPr>
          </a:p>
          <a:p>
            <a:pPr marL="0" marR="0" lvl="0" indent="0" algn="ctr" rtl="0">
              <a:spcBef>
                <a:spcPts val="0"/>
              </a:spcBef>
              <a:spcAft>
                <a:spcPts val="0"/>
              </a:spcAft>
              <a:buNone/>
            </a:pPr>
            <a:r>
              <a:rPr lang="ru" b="1">
                <a:solidFill>
                  <a:srgbClr val="434343"/>
                </a:solidFill>
                <a:latin typeface="Oswald"/>
                <a:ea typeface="Oswald"/>
                <a:cs typeface="Oswald"/>
                <a:sym typeface="Oswald"/>
              </a:rPr>
              <a:t>Нормативные основания</a:t>
            </a:r>
            <a:endParaRPr b="1">
              <a:solidFill>
                <a:srgbClr val="434343"/>
              </a:solidFill>
              <a:latin typeface="Oswald"/>
              <a:ea typeface="Oswald"/>
              <a:cs typeface="Oswald"/>
              <a:sym typeface="Oswald"/>
            </a:endParaRPr>
          </a:p>
          <a:p>
            <a:pPr marL="457200" marR="0" lvl="0" indent="0" algn="ctr" rtl="0">
              <a:spcBef>
                <a:spcPts val="0"/>
              </a:spcBef>
              <a:spcAft>
                <a:spcPts val="0"/>
              </a:spcAft>
              <a:buNone/>
            </a:pPr>
            <a:endParaRPr b="1">
              <a:solidFill>
                <a:srgbClr val="434343"/>
              </a:solidFill>
              <a:latin typeface="Oswald"/>
              <a:ea typeface="Oswald"/>
              <a:cs typeface="Oswald"/>
              <a:sym typeface="Oswald"/>
            </a:endParaRPr>
          </a:p>
          <a:p>
            <a:pPr marL="457200" marR="0" lvl="0" indent="-317500" algn="just" rtl="0">
              <a:spcBef>
                <a:spcPts val="0"/>
              </a:spcBef>
              <a:spcAft>
                <a:spcPts val="0"/>
              </a:spcAft>
              <a:buClr>
                <a:schemeClr val="dk2"/>
              </a:buClr>
              <a:buSzPts val="1400"/>
              <a:buFont typeface="Oswald"/>
              <a:buChar char="●"/>
            </a:pPr>
            <a:r>
              <a:rPr lang="ru">
                <a:solidFill>
                  <a:schemeClr val="dk2"/>
                </a:solidFill>
                <a:latin typeface="Oswald"/>
                <a:ea typeface="Oswald"/>
                <a:cs typeface="Oswald"/>
                <a:sym typeface="Oswald"/>
              </a:rPr>
              <a:t>270-ПП от 23.04.2020 “Об утверждении Порядка предоставления денежной компенсации на обеспечение бесплатным двухразовым питанием (завтрак и обед) обучающихся с ограниченными возможностями здоровья, в том числе детей-инвалидов, осваивающих основные общеобразовательные программы на дому”</a:t>
            </a:r>
            <a:endParaRPr>
              <a:solidFill>
                <a:schemeClr val="dk2"/>
              </a:solidFill>
              <a:latin typeface="Oswald"/>
              <a:ea typeface="Oswald"/>
              <a:cs typeface="Oswald"/>
              <a:sym typeface="Oswald"/>
            </a:endParaRPr>
          </a:p>
          <a:p>
            <a:pPr marL="914400" marR="0" lvl="0" indent="0" algn="just" rtl="0">
              <a:spcBef>
                <a:spcPts val="0"/>
              </a:spcBef>
              <a:spcAft>
                <a:spcPts val="0"/>
              </a:spcAft>
              <a:buNone/>
            </a:pPr>
            <a:endParaRPr>
              <a:solidFill>
                <a:schemeClr val="dk2"/>
              </a:solidFill>
              <a:latin typeface="Oswald"/>
              <a:ea typeface="Oswald"/>
              <a:cs typeface="Oswald"/>
              <a:sym typeface="Oswald"/>
            </a:endParaRPr>
          </a:p>
          <a:p>
            <a:pPr marL="0" lvl="0" indent="0" algn="ctr" rtl="0">
              <a:spcBef>
                <a:spcPts val="0"/>
              </a:spcBef>
              <a:spcAft>
                <a:spcPts val="0"/>
              </a:spcAft>
              <a:buNone/>
            </a:pPr>
            <a:r>
              <a:rPr lang="ru" b="1">
                <a:solidFill>
                  <a:schemeClr val="dk2"/>
                </a:solidFill>
                <a:latin typeface="Oswald"/>
                <a:ea typeface="Oswald"/>
                <a:cs typeface="Oswald"/>
                <a:sym typeface="Oswald"/>
              </a:rPr>
              <a:t>Форма предоставления - денежная</a:t>
            </a:r>
            <a:endParaRPr b="1">
              <a:solidFill>
                <a:schemeClr val="dk2"/>
              </a:solidFill>
              <a:latin typeface="Oswald"/>
              <a:ea typeface="Oswald"/>
              <a:cs typeface="Oswald"/>
              <a:sym typeface="Oswald"/>
            </a:endParaRPr>
          </a:p>
          <a:p>
            <a:pPr marL="457200" lvl="0" indent="0" algn="ctr" rtl="0">
              <a:spcBef>
                <a:spcPts val="0"/>
              </a:spcBef>
              <a:spcAft>
                <a:spcPts val="0"/>
              </a:spcAft>
              <a:buNone/>
            </a:pPr>
            <a:endParaRPr b="1">
              <a:solidFill>
                <a:schemeClr val="dk2"/>
              </a:solidFill>
              <a:latin typeface="Oswald"/>
              <a:ea typeface="Oswald"/>
              <a:cs typeface="Oswald"/>
              <a:sym typeface="Oswald"/>
            </a:endParaRPr>
          </a:p>
          <a:p>
            <a:pPr marL="457200" marR="0" lvl="0" indent="-317500" algn="just" rtl="0">
              <a:spcBef>
                <a:spcPts val="0"/>
              </a:spcBef>
              <a:spcAft>
                <a:spcPts val="0"/>
              </a:spcAft>
              <a:buClr>
                <a:schemeClr val="dk2"/>
              </a:buClr>
              <a:buSzPts val="1400"/>
              <a:buFont typeface="Oswald"/>
              <a:buChar char="●"/>
            </a:pPr>
            <a:r>
              <a:rPr lang="ru">
                <a:solidFill>
                  <a:schemeClr val="dk2"/>
                </a:solidFill>
                <a:latin typeface="Oswald"/>
                <a:ea typeface="Oswald"/>
                <a:cs typeface="Oswald"/>
                <a:sym typeface="Oswald"/>
              </a:rPr>
              <a:t>122,7 рубля (в учебные дни, по состоянию на 01.01.2021)</a:t>
            </a:r>
            <a:endParaRPr>
              <a:solidFill>
                <a:schemeClr val="dk2"/>
              </a:solidFill>
              <a:latin typeface="Oswald"/>
              <a:ea typeface="Oswald"/>
              <a:cs typeface="Oswald"/>
              <a:sym typeface="Oswald"/>
            </a:endParaRPr>
          </a:p>
          <a:p>
            <a:pPr marL="914400" marR="0" lvl="0" indent="0" algn="just" rtl="0">
              <a:spcBef>
                <a:spcPts val="0"/>
              </a:spcBef>
              <a:spcAft>
                <a:spcPts val="0"/>
              </a:spcAft>
              <a:buNone/>
            </a:pPr>
            <a:endParaRPr>
              <a:solidFill>
                <a:schemeClr val="dk2"/>
              </a:solidFill>
              <a:latin typeface="Oswald"/>
              <a:ea typeface="Oswald"/>
              <a:cs typeface="Oswald"/>
              <a:sym typeface="Oswald"/>
            </a:endParaRPr>
          </a:p>
          <a:p>
            <a:pPr marL="0" lvl="0" indent="0" algn="ctr" rtl="0">
              <a:spcBef>
                <a:spcPts val="0"/>
              </a:spcBef>
              <a:spcAft>
                <a:spcPts val="0"/>
              </a:spcAft>
              <a:buNone/>
            </a:pPr>
            <a:r>
              <a:rPr lang="ru" b="1">
                <a:solidFill>
                  <a:schemeClr val="dk2"/>
                </a:solidFill>
                <a:highlight>
                  <a:schemeClr val="lt2"/>
                </a:highlight>
                <a:latin typeface="Oswald"/>
                <a:ea typeface="Oswald"/>
                <a:cs typeface="Oswald"/>
                <a:sym typeface="Oswald"/>
              </a:rPr>
              <a:t>Периодичность выплаты</a:t>
            </a:r>
            <a:endParaRPr b="1">
              <a:solidFill>
                <a:schemeClr val="dk2"/>
              </a:solidFill>
              <a:highlight>
                <a:schemeClr val="lt2"/>
              </a:highlight>
              <a:latin typeface="Oswald"/>
              <a:ea typeface="Oswald"/>
              <a:cs typeface="Oswald"/>
              <a:sym typeface="Oswald"/>
            </a:endParaRPr>
          </a:p>
          <a:p>
            <a:pPr marL="914400" lvl="0" indent="0" algn="l" rtl="0">
              <a:spcBef>
                <a:spcPts val="0"/>
              </a:spcBef>
              <a:spcAft>
                <a:spcPts val="0"/>
              </a:spcAft>
              <a:buNone/>
            </a:pPr>
            <a:endParaRPr b="1">
              <a:solidFill>
                <a:schemeClr val="dk2"/>
              </a:solidFill>
              <a:highlight>
                <a:srgbClr val="FF0000"/>
              </a:highlight>
              <a:latin typeface="Oswald"/>
              <a:ea typeface="Oswald"/>
              <a:cs typeface="Oswald"/>
              <a:sym typeface="Oswald"/>
            </a:endParaRPr>
          </a:p>
          <a:p>
            <a:pPr marL="457200" lvl="0" indent="-317500" algn="l" rtl="0">
              <a:spcBef>
                <a:spcPts val="0"/>
              </a:spcBef>
              <a:spcAft>
                <a:spcPts val="0"/>
              </a:spcAft>
              <a:buClr>
                <a:schemeClr val="dk2"/>
              </a:buClr>
              <a:buSzPts val="1400"/>
              <a:buFont typeface="Oswald"/>
              <a:buChar char="●"/>
            </a:pPr>
            <a:r>
              <a:rPr lang="ru">
                <a:solidFill>
                  <a:schemeClr val="dk2"/>
                </a:solidFill>
                <a:latin typeface="Oswald"/>
                <a:ea typeface="Oswald"/>
                <a:cs typeface="Oswald"/>
                <a:sym typeface="Oswald"/>
              </a:rPr>
              <a:t>Ежемесячно</a:t>
            </a:r>
            <a:endParaRPr sz="500">
              <a:solidFill>
                <a:schemeClr val="dk2"/>
              </a:solidFill>
              <a:highlight>
                <a:srgbClr val="FF0000"/>
              </a:highlight>
              <a:latin typeface="Oswald"/>
              <a:ea typeface="Oswald"/>
              <a:cs typeface="Oswald"/>
              <a:sym typeface="Oswald"/>
            </a:endParaRPr>
          </a:p>
        </p:txBody>
      </p:sp>
      <p:sp>
        <p:nvSpPr>
          <p:cNvPr id="199" name="Google Shape;199;p29"/>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0525</a:t>
            </a:r>
            <a:endParaRPr sz="1500" b="1">
              <a:latin typeface="Oswald"/>
              <a:ea typeface="Oswald"/>
              <a:cs typeface="Oswald"/>
              <a:sym typeface="Oswa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210"/>
        <p:cNvGrpSpPr/>
        <p:nvPr/>
      </p:nvGrpSpPr>
      <p:grpSpPr>
        <a:xfrm>
          <a:off x="0" y="0"/>
          <a:ext cx="0" cy="0"/>
          <a:chOff x="0" y="0"/>
          <a:chExt cx="0" cy="0"/>
        </a:xfrm>
      </p:grpSpPr>
      <p:sp>
        <p:nvSpPr>
          <p:cNvPr id="211" name="Google Shape;211;p31"/>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900">
                <a:solidFill>
                  <a:srgbClr val="000000"/>
                </a:solidFill>
                <a:latin typeface="Oswald"/>
                <a:ea typeface="Oswald"/>
                <a:cs typeface="Oswald"/>
                <a:sym typeface="Oswald"/>
              </a:rPr>
              <a:t>ЕЖЕМЕСЯЧНАЯ КОМПЕНСАЦИЯ НА ОБЕСПЕЧЕНИЕ БЕСПЛАТНЫМ ДВУХРАЗОВЫМ ПИТАНИЕМ (ЗАВТРАК И ОБЕД) ОБУЧАЮЩИХСЯ С ОГРАНИЧЕННЫМИ ВОЗМОЖНОСТЯМИ ЗДОРОВЬЯ, В ТОМ ЧИСЛЕ ДЕТЕЙ-ИНВАЛИДОВ,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a:t>
            </a:r>
            <a:endParaRPr sz="1000">
              <a:solidFill>
                <a:srgbClr val="000000"/>
              </a:solidFill>
              <a:latin typeface="Montserrat"/>
              <a:ea typeface="Montserrat"/>
              <a:cs typeface="Montserrat"/>
              <a:sym typeface="Montserrat"/>
            </a:endParaRPr>
          </a:p>
        </p:txBody>
      </p:sp>
      <p:sp>
        <p:nvSpPr>
          <p:cNvPr id="212" name="Google Shape;212;p31"/>
          <p:cNvSpPr/>
          <p:nvPr/>
        </p:nvSpPr>
        <p:spPr>
          <a:xfrm>
            <a:off x="534800" y="1234750"/>
            <a:ext cx="8053500" cy="3688500"/>
          </a:xfrm>
          <a:prstGeom prst="rect">
            <a:avLst/>
          </a:prstGeom>
          <a:noFill/>
          <a:ln>
            <a:noFill/>
          </a:ln>
        </p:spPr>
        <p:txBody>
          <a:bodyPr spcFirstLastPara="1" wrap="square" lIns="270000" tIns="34275" rIns="68575" bIns="34275" anchor="t" anchorCtr="0">
            <a:noAutofit/>
          </a:bodyPr>
          <a:lstStyle/>
          <a:p>
            <a:pPr marL="0" marR="0" lvl="0" indent="0" algn="ctr" rtl="0">
              <a:spcBef>
                <a:spcPts val="0"/>
              </a:spcBef>
              <a:spcAft>
                <a:spcPts val="0"/>
              </a:spcAft>
              <a:buNone/>
            </a:pPr>
            <a:r>
              <a:rPr lang="ru" b="1">
                <a:solidFill>
                  <a:srgbClr val="434343"/>
                </a:solidFill>
                <a:latin typeface="Oswald"/>
                <a:ea typeface="Oswald"/>
                <a:cs typeface="Oswald"/>
                <a:sym typeface="Oswald"/>
              </a:rPr>
              <a:t>Нормативные основания</a:t>
            </a:r>
            <a:endParaRPr b="1">
              <a:solidFill>
                <a:srgbClr val="434343"/>
              </a:solidFill>
              <a:latin typeface="Oswald"/>
              <a:ea typeface="Oswald"/>
              <a:cs typeface="Oswald"/>
              <a:sym typeface="Oswald"/>
            </a:endParaRPr>
          </a:p>
          <a:p>
            <a:pPr marL="457200" marR="0" lvl="0" indent="0" algn="ctr" rtl="0">
              <a:spcBef>
                <a:spcPts val="0"/>
              </a:spcBef>
              <a:spcAft>
                <a:spcPts val="0"/>
              </a:spcAft>
              <a:buNone/>
            </a:pPr>
            <a:endParaRPr sz="1300" b="1">
              <a:solidFill>
                <a:schemeClr val="dk2"/>
              </a:solidFill>
              <a:latin typeface="Oswald"/>
              <a:ea typeface="Oswald"/>
              <a:cs typeface="Oswald"/>
              <a:sym typeface="Oswald"/>
            </a:endParaRPr>
          </a:p>
          <a:p>
            <a:pPr marL="457200" marR="0" lvl="0" indent="-311150" algn="just" rtl="0">
              <a:spcBef>
                <a:spcPts val="0"/>
              </a:spcBef>
              <a:spcAft>
                <a:spcPts val="0"/>
              </a:spcAft>
              <a:buClr>
                <a:schemeClr val="dk2"/>
              </a:buClr>
              <a:buSzPts val="1300"/>
              <a:buFont typeface="Oswald"/>
              <a:buChar char="●"/>
            </a:pPr>
            <a:r>
              <a:rPr lang="ru" sz="1300">
                <a:solidFill>
                  <a:schemeClr val="dk2"/>
                </a:solidFill>
                <a:latin typeface="Oswald"/>
                <a:ea typeface="Oswald"/>
                <a:cs typeface="Oswald"/>
                <a:sym typeface="Oswald"/>
              </a:rPr>
              <a:t>ППСО от 27.11.2020 № 872-ПП «Об утверждении Порядка предоставления денежной компенсации на обеспечение бесплатным двухразовым питанием (завтрак и обед) обучающихся с ограниченными возможностями здоровья, в том числе детей-инвалидов,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a:t>
            </a:r>
            <a:endParaRPr sz="1300">
              <a:solidFill>
                <a:schemeClr val="dk2"/>
              </a:solidFill>
              <a:latin typeface="Oswald"/>
              <a:ea typeface="Oswald"/>
              <a:cs typeface="Oswald"/>
              <a:sym typeface="Oswald"/>
            </a:endParaRPr>
          </a:p>
          <a:p>
            <a:pPr marL="457200" marR="0" lvl="0" indent="0" algn="just" rtl="0">
              <a:spcBef>
                <a:spcPts val="0"/>
              </a:spcBef>
              <a:spcAft>
                <a:spcPts val="0"/>
              </a:spcAft>
              <a:buNone/>
            </a:pPr>
            <a:endParaRPr sz="1300">
              <a:solidFill>
                <a:schemeClr val="dk2"/>
              </a:solidFill>
              <a:latin typeface="Oswald"/>
              <a:ea typeface="Oswald"/>
              <a:cs typeface="Oswald"/>
              <a:sym typeface="Oswald"/>
            </a:endParaRPr>
          </a:p>
          <a:p>
            <a:pPr marL="0" lvl="0" indent="0" algn="ctr" rtl="0">
              <a:spcBef>
                <a:spcPts val="0"/>
              </a:spcBef>
              <a:spcAft>
                <a:spcPts val="0"/>
              </a:spcAft>
              <a:buNone/>
            </a:pPr>
            <a:r>
              <a:rPr lang="ru" b="1">
                <a:solidFill>
                  <a:schemeClr val="dk2"/>
                </a:solidFill>
                <a:latin typeface="Oswald"/>
                <a:ea typeface="Oswald"/>
                <a:cs typeface="Oswald"/>
                <a:sym typeface="Oswald"/>
              </a:rPr>
              <a:t>Форма предоставления - денежная</a:t>
            </a:r>
            <a:endParaRPr b="1">
              <a:solidFill>
                <a:schemeClr val="dk2"/>
              </a:solidFill>
              <a:latin typeface="Oswald"/>
              <a:ea typeface="Oswald"/>
              <a:cs typeface="Oswald"/>
              <a:sym typeface="Oswald"/>
            </a:endParaRPr>
          </a:p>
          <a:p>
            <a:pPr marL="457200" lvl="0" indent="0" algn="ctr" rtl="0">
              <a:spcBef>
                <a:spcPts val="0"/>
              </a:spcBef>
              <a:spcAft>
                <a:spcPts val="0"/>
              </a:spcAft>
              <a:buNone/>
            </a:pPr>
            <a:endParaRPr b="1">
              <a:solidFill>
                <a:schemeClr val="dk2"/>
              </a:solidFill>
              <a:latin typeface="Oswald"/>
              <a:ea typeface="Oswald"/>
              <a:cs typeface="Oswald"/>
              <a:sym typeface="Oswald"/>
            </a:endParaRPr>
          </a:p>
          <a:p>
            <a:pPr marL="457200" marR="0" lvl="0" indent="-317500" algn="just" rtl="0">
              <a:spcBef>
                <a:spcPts val="0"/>
              </a:spcBef>
              <a:spcAft>
                <a:spcPts val="0"/>
              </a:spcAft>
              <a:buClr>
                <a:schemeClr val="dk2"/>
              </a:buClr>
              <a:buSzPts val="1400"/>
              <a:buFont typeface="Oswald"/>
              <a:buChar char="●"/>
            </a:pPr>
            <a:r>
              <a:rPr lang="ru">
                <a:solidFill>
                  <a:schemeClr val="dk2"/>
                </a:solidFill>
                <a:latin typeface="Oswald"/>
                <a:ea typeface="Oswald"/>
                <a:cs typeface="Oswald"/>
                <a:sym typeface="Oswald"/>
              </a:rPr>
              <a:t>122,7 рубля ( в учебные дни при реализации образовательных программ, в том числе с применением электронного обучения и дистанционных образовательных технологий, по состоянию на 01.01.2021)</a:t>
            </a:r>
            <a:endParaRPr>
              <a:solidFill>
                <a:schemeClr val="dk2"/>
              </a:solidFill>
              <a:latin typeface="Oswald"/>
              <a:ea typeface="Oswald"/>
              <a:cs typeface="Oswald"/>
              <a:sym typeface="Oswald"/>
            </a:endParaRPr>
          </a:p>
          <a:p>
            <a:pPr marL="457200" marR="0" lvl="0" indent="0" algn="just" rtl="0">
              <a:spcBef>
                <a:spcPts val="0"/>
              </a:spcBef>
              <a:spcAft>
                <a:spcPts val="0"/>
              </a:spcAft>
              <a:buNone/>
            </a:pPr>
            <a:endParaRPr b="1">
              <a:solidFill>
                <a:schemeClr val="dk2"/>
              </a:solidFill>
              <a:highlight>
                <a:schemeClr val="lt2"/>
              </a:highlight>
              <a:latin typeface="Oswald"/>
              <a:ea typeface="Oswald"/>
              <a:cs typeface="Oswald"/>
              <a:sym typeface="Oswald"/>
            </a:endParaRPr>
          </a:p>
          <a:p>
            <a:pPr marL="0" lvl="0" indent="0" algn="ctr" rtl="0">
              <a:spcBef>
                <a:spcPts val="0"/>
              </a:spcBef>
              <a:spcAft>
                <a:spcPts val="0"/>
              </a:spcAft>
              <a:buNone/>
            </a:pPr>
            <a:r>
              <a:rPr lang="ru" b="1">
                <a:solidFill>
                  <a:schemeClr val="dk2"/>
                </a:solidFill>
                <a:highlight>
                  <a:schemeClr val="lt2"/>
                </a:highlight>
                <a:latin typeface="Oswald"/>
                <a:ea typeface="Oswald"/>
                <a:cs typeface="Oswald"/>
                <a:sym typeface="Oswald"/>
              </a:rPr>
              <a:t>Периодичность выплаты</a:t>
            </a:r>
            <a:endParaRPr b="1">
              <a:solidFill>
                <a:schemeClr val="dk2"/>
              </a:solidFill>
              <a:highlight>
                <a:srgbClr val="FF0000"/>
              </a:highlight>
              <a:latin typeface="Oswald"/>
              <a:ea typeface="Oswald"/>
              <a:cs typeface="Oswald"/>
              <a:sym typeface="Oswald"/>
            </a:endParaRPr>
          </a:p>
          <a:p>
            <a:pPr marL="457200" lvl="0" indent="-317500" algn="l" rtl="0">
              <a:spcBef>
                <a:spcPts val="0"/>
              </a:spcBef>
              <a:spcAft>
                <a:spcPts val="0"/>
              </a:spcAft>
              <a:buClr>
                <a:schemeClr val="dk2"/>
              </a:buClr>
              <a:buSzPts val="1400"/>
              <a:buFont typeface="Oswald"/>
              <a:buChar char="●"/>
            </a:pPr>
            <a:r>
              <a:rPr lang="ru">
                <a:solidFill>
                  <a:schemeClr val="dk2"/>
                </a:solidFill>
                <a:latin typeface="Oswald"/>
                <a:ea typeface="Oswald"/>
                <a:cs typeface="Oswald"/>
                <a:sym typeface="Oswald"/>
              </a:rPr>
              <a:t>Ежемесячно</a:t>
            </a:r>
            <a:endParaRPr sz="1500" b="1">
              <a:solidFill>
                <a:schemeClr val="dk2"/>
              </a:solidFill>
              <a:highlight>
                <a:srgbClr val="FF0000"/>
              </a:highlight>
              <a:latin typeface="Oswald"/>
              <a:ea typeface="Oswald"/>
              <a:cs typeface="Oswald"/>
              <a:sym typeface="Oswald"/>
            </a:endParaRPr>
          </a:p>
          <a:p>
            <a:pPr marL="914400" lvl="0" indent="0" algn="l" rtl="0">
              <a:spcBef>
                <a:spcPts val="0"/>
              </a:spcBef>
              <a:spcAft>
                <a:spcPts val="0"/>
              </a:spcAft>
              <a:buNone/>
            </a:pPr>
            <a:endParaRPr sz="500">
              <a:solidFill>
                <a:schemeClr val="dk2"/>
              </a:solidFill>
              <a:highlight>
                <a:srgbClr val="FF0000"/>
              </a:highlight>
              <a:latin typeface="Oswald"/>
              <a:ea typeface="Oswald"/>
              <a:cs typeface="Oswald"/>
              <a:sym typeface="Oswald"/>
            </a:endParaRPr>
          </a:p>
        </p:txBody>
      </p:sp>
      <p:sp>
        <p:nvSpPr>
          <p:cNvPr id="213" name="Google Shape;213;p31"/>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0525</a:t>
            </a:r>
            <a:endParaRPr sz="1500" b="1">
              <a:latin typeface="Oswald"/>
              <a:ea typeface="Oswald"/>
              <a:cs typeface="Oswald"/>
              <a:sym typeface="Oswa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224"/>
        <p:cNvGrpSpPr/>
        <p:nvPr/>
      </p:nvGrpSpPr>
      <p:grpSpPr>
        <a:xfrm>
          <a:off x="0" y="0"/>
          <a:ext cx="0" cy="0"/>
          <a:chOff x="0" y="0"/>
          <a:chExt cx="0" cy="0"/>
        </a:xfrm>
      </p:grpSpPr>
      <p:sp>
        <p:nvSpPr>
          <p:cNvPr id="225" name="Google Shape;225;p33"/>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050">
                <a:solidFill>
                  <a:srgbClr val="000000"/>
                </a:solidFill>
                <a:latin typeface="Oswald"/>
                <a:ea typeface="Oswald"/>
                <a:cs typeface="Oswald"/>
                <a:sym typeface="Oswald"/>
              </a:rPr>
              <a:t>ДЕНЕЖНАЯ КОМПЕНСАЦИЯ НА ОБЕСПЕЧЕНИЕ БЕСПЛАТНЫМ ПИТАНИЕМ ОБУЧАЮЩИХСЯ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 НАХОДЯЩИХСЯ НА ПОЛНОМ ГОСУДАРСТВЕННОМ ОБЕСПЕЧЕНИИ</a:t>
            </a:r>
            <a:endParaRPr sz="1050">
              <a:solidFill>
                <a:srgbClr val="000000"/>
              </a:solidFill>
              <a:latin typeface="Oswald"/>
              <a:ea typeface="Oswald"/>
              <a:cs typeface="Oswald"/>
              <a:sym typeface="Oswald"/>
            </a:endParaRPr>
          </a:p>
        </p:txBody>
      </p:sp>
      <p:sp>
        <p:nvSpPr>
          <p:cNvPr id="226" name="Google Shape;226;p33"/>
          <p:cNvSpPr/>
          <p:nvPr/>
        </p:nvSpPr>
        <p:spPr>
          <a:xfrm>
            <a:off x="464050" y="1195575"/>
            <a:ext cx="8053500" cy="3688500"/>
          </a:xfrm>
          <a:prstGeom prst="rect">
            <a:avLst/>
          </a:prstGeom>
          <a:no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b="1">
              <a:solidFill>
                <a:srgbClr val="434343"/>
              </a:solidFill>
              <a:latin typeface="Oswald"/>
              <a:ea typeface="Oswald"/>
              <a:cs typeface="Oswald"/>
              <a:sym typeface="Oswald"/>
            </a:endParaRPr>
          </a:p>
          <a:p>
            <a:pPr marL="0" marR="0" lvl="0" indent="0" algn="ctr" rtl="0">
              <a:spcBef>
                <a:spcPts val="0"/>
              </a:spcBef>
              <a:spcAft>
                <a:spcPts val="0"/>
              </a:spcAft>
              <a:buNone/>
            </a:pPr>
            <a:r>
              <a:rPr lang="ru" b="1">
                <a:solidFill>
                  <a:srgbClr val="434343"/>
                </a:solidFill>
                <a:latin typeface="Oswald"/>
                <a:ea typeface="Oswald"/>
                <a:cs typeface="Oswald"/>
                <a:sym typeface="Oswald"/>
              </a:rPr>
              <a:t>Нормативные основания</a:t>
            </a:r>
            <a:endParaRPr b="1">
              <a:solidFill>
                <a:srgbClr val="434343"/>
              </a:solidFill>
              <a:latin typeface="Oswald"/>
              <a:ea typeface="Oswald"/>
              <a:cs typeface="Oswald"/>
              <a:sym typeface="Oswald"/>
            </a:endParaRPr>
          </a:p>
          <a:p>
            <a:pPr marL="0" marR="0" lvl="0" indent="0" algn="ctr" rtl="0">
              <a:spcBef>
                <a:spcPts val="0"/>
              </a:spcBef>
              <a:spcAft>
                <a:spcPts val="0"/>
              </a:spcAft>
              <a:buNone/>
            </a:pPr>
            <a:endParaRPr b="1">
              <a:solidFill>
                <a:srgbClr val="434343"/>
              </a:solidFill>
              <a:latin typeface="Oswald"/>
              <a:ea typeface="Oswald"/>
              <a:cs typeface="Oswald"/>
              <a:sym typeface="Oswald"/>
            </a:endParaRPr>
          </a:p>
          <a:p>
            <a:pPr marL="460800" marR="0" lvl="0" indent="-319300" algn="just" rtl="0">
              <a:spcBef>
                <a:spcPts val="0"/>
              </a:spcBef>
              <a:spcAft>
                <a:spcPts val="0"/>
              </a:spcAft>
              <a:buClr>
                <a:schemeClr val="dk2"/>
              </a:buClr>
              <a:buSzPts val="1400"/>
              <a:buFont typeface="Oswald"/>
              <a:buChar char="●"/>
            </a:pPr>
            <a:r>
              <a:rPr lang="ru">
                <a:solidFill>
                  <a:schemeClr val="dk2"/>
                </a:solidFill>
                <a:latin typeface="Oswald"/>
                <a:ea typeface="Oswald"/>
                <a:cs typeface="Oswald"/>
                <a:sym typeface="Oswald"/>
              </a:rPr>
              <a:t>Постановление Правительства Свердловской области от 05.07.2017 № 476-ПП «Об утверждении норм, по которым осуществляется полное государственное обеспечение обучающихся, в том числе обеспечение питанием, одеждой, обувью, жестким и 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денежной компенсации, а также единовременного пособия выпускникам»</a:t>
            </a:r>
            <a:endParaRPr>
              <a:solidFill>
                <a:schemeClr val="dk2"/>
              </a:solidFill>
              <a:latin typeface="Oswald"/>
              <a:ea typeface="Oswald"/>
              <a:cs typeface="Oswald"/>
              <a:sym typeface="Oswald"/>
            </a:endParaRPr>
          </a:p>
          <a:p>
            <a:pPr marL="457200" marR="0" lvl="0" indent="0" algn="just" rtl="0">
              <a:spcBef>
                <a:spcPts val="0"/>
              </a:spcBef>
              <a:spcAft>
                <a:spcPts val="0"/>
              </a:spcAft>
              <a:buNone/>
            </a:pPr>
            <a:endParaRPr>
              <a:solidFill>
                <a:schemeClr val="dk2"/>
              </a:solidFill>
              <a:latin typeface="Oswald"/>
              <a:ea typeface="Oswald"/>
              <a:cs typeface="Oswald"/>
              <a:sym typeface="Oswald"/>
            </a:endParaRPr>
          </a:p>
          <a:p>
            <a:pPr marL="0" lvl="0" indent="0" algn="ctr" rtl="0">
              <a:spcBef>
                <a:spcPts val="0"/>
              </a:spcBef>
              <a:spcAft>
                <a:spcPts val="0"/>
              </a:spcAft>
              <a:buNone/>
            </a:pPr>
            <a:r>
              <a:rPr lang="ru" b="1">
                <a:solidFill>
                  <a:schemeClr val="dk2"/>
                </a:solidFill>
                <a:latin typeface="Oswald"/>
                <a:ea typeface="Oswald"/>
                <a:cs typeface="Oswald"/>
                <a:sym typeface="Oswald"/>
              </a:rPr>
              <a:t>Форма предоставления - денежная</a:t>
            </a:r>
            <a:endParaRPr b="1">
              <a:solidFill>
                <a:schemeClr val="dk2"/>
              </a:solidFill>
              <a:latin typeface="Oswald"/>
              <a:ea typeface="Oswald"/>
              <a:cs typeface="Oswald"/>
              <a:sym typeface="Oswald"/>
            </a:endParaRPr>
          </a:p>
          <a:p>
            <a:pPr marL="0" lvl="0" indent="0" algn="ctr" rtl="0">
              <a:spcBef>
                <a:spcPts val="0"/>
              </a:spcBef>
              <a:spcAft>
                <a:spcPts val="0"/>
              </a:spcAft>
              <a:buNone/>
            </a:pPr>
            <a:endParaRPr b="1">
              <a:solidFill>
                <a:schemeClr val="dk2"/>
              </a:solidFill>
              <a:latin typeface="Oswald"/>
              <a:ea typeface="Oswald"/>
              <a:cs typeface="Oswald"/>
              <a:sym typeface="Oswald"/>
            </a:endParaRPr>
          </a:p>
          <a:p>
            <a:pPr marL="457200" marR="0" lvl="0" indent="-317500" algn="just" rtl="0">
              <a:spcBef>
                <a:spcPts val="0"/>
              </a:spcBef>
              <a:spcAft>
                <a:spcPts val="0"/>
              </a:spcAft>
              <a:buClr>
                <a:schemeClr val="dk2"/>
              </a:buClr>
              <a:buSzPts val="1400"/>
              <a:buFont typeface="Oswald"/>
              <a:buChar char="●"/>
            </a:pPr>
            <a:r>
              <a:rPr lang="ru">
                <a:solidFill>
                  <a:schemeClr val="dk2"/>
                </a:solidFill>
                <a:latin typeface="Oswald"/>
                <a:ea typeface="Oswald"/>
                <a:cs typeface="Oswald"/>
                <a:sym typeface="Oswald"/>
              </a:rPr>
              <a:t>228,2 рубля (в учебные дни, по состоянию на 01.01.2021)</a:t>
            </a:r>
            <a:endParaRPr>
              <a:solidFill>
                <a:schemeClr val="dk2"/>
              </a:solidFill>
              <a:latin typeface="Oswald"/>
              <a:ea typeface="Oswald"/>
              <a:cs typeface="Oswald"/>
              <a:sym typeface="Oswald"/>
            </a:endParaRPr>
          </a:p>
          <a:p>
            <a:pPr marL="457200" marR="0" lvl="0" indent="-317500" algn="just" rtl="0">
              <a:spcBef>
                <a:spcPts val="0"/>
              </a:spcBef>
              <a:spcAft>
                <a:spcPts val="0"/>
              </a:spcAft>
              <a:buClr>
                <a:schemeClr val="dk2"/>
              </a:buClr>
              <a:buSzPts val="1400"/>
              <a:buFont typeface="Oswald"/>
              <a:buChar char="●"/>
            </a:pPr>
            <a:r>
              <a:rPr lang="ru">
                <a:solidFill>
                  <a:schemeClr val="dk2"/>
                </a:solidFill>
                <a:latin typeface="Oswald"/>
                <a:ea typeface="Oswald"/>
                <a:cs typeface="Oswald"/>
                <a:sym typeface="Oswald"/>
              </a:rPr>
              <a:t>251,1 рубля ( в выходные, праздничные, каникулярные дни, по состоянию на 01.01.2021)</a:t>
            </a:r>
            <a:endParaRPr>
              <a:solidFill>
                <a:schemeClr val="dk2"/>
              </a:solidFill>
              <a:latin typeface="Oswald"/>
              <a:ea typeface="Oswald"/>
              <a:cs typeface="Oswald"/>
              <a:sym typeface="Oswald"/>
            </a:endParaRPr>
          </a:p>
          <a:p>
            <a:pPr marL="457200" marR="0" lvl="0" indent="0" algn="just" rtl="0">
              <a:spcBef>
                <a:spcPts val="0"/>
              </a:spcBef>
              <a:spcAft>
                <a:spcPts val="0"/>
              </a:spcAft>
              <a:buNone/>
            </a:pPr>
            <a:endParaRPr>
              <a:solidFill>
                <a:schemeClr val="dk2"/>
              </a:solidFill>
              <a:latin typeface="Oswald"/>
              <a:ea typeface="Oswald"/>
              <a:cs typeface="Oswald"/>
              <a:sym typeface="Oswald"/>
            </a:endParaRPr>
          </a:p>
          <a:p>
            <a:pPr marL="0" marR="0" lvl="0" indent="0" algn="just" rtl="0">
              <a:spcBef>
                <a:spcPts val="0"/>
              </a:spcBef>
              <a:spcAft>
                <a:spcPts val="0"/>
              </a:spcAft>
              <a:buNone/>
            </a:pPr>
            <a:endParaRPr b="1">
              <a:solidFill>
                <a:schemeClr val="dk2"/>
              </a:solidFill>
              <a:latin typeface="Oswald"/>
              <a:ea typeface="Oswald"/>
              <a:cs typeface="Oswald"/>
              <a:sym typeface="Oswald"/>
            </a:endParaRPr>
          </a:p>
          <a:p>
            <a:pPr marL="0" lvl="0" indent="0" algn="ctr" rtl="0">
              <a:spcBef>
                <a:spcPts val="0"/>
              </a:spcBef>
              <a:spcAft>
                <a:spcPts val="0"/>
              </a:spcAft>
              <a:buNone/>
            </a:pPr>
            <a:r>
              <a:rPr lang="ru" b="1">
                <a:solidFill>
                  <a:schemeClr val="dk2"/>
                </a:solidFill>
                <a:highlight>
                  <a:schemeClr val="lt2"/>
                </a:highlight>
                <a:latin typeface="Oswald"/>
                <a:ea typeface="Oswald"/>
                <a:cs typeface="Oswald"/>
                <a:sym typeface="Oswald"/>
              </a:rPr>
              <a:t>Периодичность выплаты</a:t>
            </a:r>
            <a:endParaRPr b="1">
              <a:solidFill>
                <a:schemeClr val="dk2"/>
              </a:solidFill>
              <a:highlight>
                <a:schemeClr val="lt2"/>
              </a:highlight>
              <a:latin typeface="Oswald"/>
              <a:ea typeface="Oswald"/>
              <a:cs typeface="Oswald"/>
              <a:sym typeface="Oswald"/>
            </a:endParaRPr>
          </a:p>
          <a:p>
            <a:pPr marL="457200" lvl="0" indent="0" algn="ctr" rtl="0">
              <a:spcBef>
                <a:spcPts val="0"/>
              </a:spcBef>
              <a:spcAft>
                <a:spcPts val="0"/>
              </a:spcAft>
              <a:buNone/>
            </a:pPr>
            <a:endParaRPr b="1">
              <a:solidFill>
                <a:schemeClr val="dk2"/>
              </a:solidFill>
              <a:highlight>
                <a:srgbClr val="FF0000"/>
              </a:highlight>
              <a:latin typeface="Oswald"/>
              <a:ea typeface="Oswald"/>
              <a:cs typeface="Oswald"/>
              <a:sym typeface="Oswald"/>
            </a:endParaRPr>
          </a:p>
          <a:p>
            <a:pPr marL="457200" lvl="0" indent="-317500" algn="l" rtl="0">
              <a:spcBef>
                <a:spcPts val="0"/>
              </a:spcBef>
              <a:spcAft>
                <a:spcPts val="0"/>
              </a:spcAft>
              <a:buClr>
                <a:schemeClr val="dk2"/>
              </a:buClr>
              <a:buSzPts val="1400"/>
              <a:buFont typeface="Oswald"/>
              <a:buChar char="●"/>
            </a:pPr>
            <a:r>
              <a:rPr lang="ru">
                <a:solidFill>
                  <a:schemeClr val="dk2"/>
                </a:solidFill>
                <a:latin typeface="Oswald"/>
                <a:ea typeface="Oswald"/>
                <a:cs typeface="Oswald"/>
                <a:sym typeface="Oswald"/>
              </a:rPr>
              <a:t>Ежемесячно</a:t>
            </a:r>
            <a:endParaRPr sz="1500" b="1">
              <a:solidFill>
                <a:schemeClr val="dk2"/>
              </a:solidFill>
              <a:highlight>
                <a:srgbClr val="FF0000"/>
              </a:highlight>
              <a:latin typeface="Oswald"/>
              <a:ea typeface="Oswald"/>
              <a:cs typeface="Oswald"/>
              <a:sym typeface="Oswald"/>
            </a:endParaRPr>
          </a:p>
          <a:p>
            <a:pPr marL="457200" lvl="0" indent="0" algn="l" rtl="0">
              <a:spcBef>
                <a:spcPts val="0"/>
              </a:spcBef>
              <a:spcAft>
                <a:spcPts val="0"/>
              </a:spcAft>
              <a:buNone/>
            </a:pPr>
            <a:endParaRPr sz="500">
              <a:solidFill>
                <a:srgbClr val="434343"/>
              </a:solidFill>
              <a:highlight>
                <a:srgbClr val="FF0000"/>
              </a:highlight>
              <a:latin typeface="Oswald"/>
              <a:ea typeface="Oswald"/>
              <a:cs typeface="Oswald"/>
              <a:sym typeface="Oswald"/>
            </a:endParaRPr>
          </a:p>
        </p:txBody>
      </p:sp>
      <p:sp>
        <p:nvSpPr>
          <p:cNvPr id="227" name="Google Shape;227;p33"/>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0583</a:t>
            </a:r>
            <a:endParaRPr sz="1500" b="1">
              <a:latin typeface="Oswald"/>
              <a:ea typeface="Oswald"/>
              <a:cs typeface="Oswald"/>
              <a:sym typeface="Oswa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238"/>
        <p:cNvGrpSpPr/>
        <p:nvPr/>
      </p:nvGrpSpPr>
      <p:grpSpPr>
        <a:xfrm>
          <a:off x="0" y="0"/>
          <a:ext cx="0" cy="0"/>
          <a:chOff x="0" y="0"/>
          <a:chExt cx="0" cy="0"/>
        </a:xfrm>
      </p:grpSpPr>
      <p:sp>
        <p:nvSpPr>
          <p:cNvPr id="239" name="Google Shape;239;p35"/>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200">
                <a:solidFill>
                  <a:srgbClr val="000000"/>
                </a:solidFill>
                <a:latin typeface="Oswald"/>
                <a:ea typeface="Oswald"/>
                <a:cs typeface="Oswald"/>
                <a:sym typeface="Oswald"/>
              </a:rPr>
              <a:t>ДЕНЕЖНАЯ КОМПЕНСАЦИЯ НА ОБЕСПЕЧЕНИЕ БЕСПЛАТНЫМ ПИТАНИЕМ ОТДЕЛЬНЫХ КАТЕГОРИЙ ОБУЧАЮЩИХСЯ, ОСВАИВАЮЩИХ ОСНОВНЫЕ ОБЩЕОБРАЗОВАТЕЛЬНЫЕ ПРОГРАММЫ С ПРИМЕНЕНИЕМ ЭЛЕКТРОННОГО ОБУЧЕНИЯ И ДИСТАНЦИОННЫХ ОБРАЗОВАТЕЛЬНЫХ ТЕХНОЛОГИЙ</a:t>
            </a:r>
            <a:endParaRPr sz="1100">
              <a:solidFill>
                <a:srgbClr val="000000"/>
              </a:solidFill>
              <a:latin typeface="Montserrat"/>
              <a:ea typeface="Montserrat"/>
              <a:cs typeface="Montserrat"/>
              <a:sym typeface="Montserrat"/>
            </a:endParaRPr>
          </a:p>
        </p:txBody>
      </p:sp>
      <p:sp>
        <p:nvSpPr>
          <p:cNvPr id="240" name="Google Shape;240;p35"/>
          <p:cNvSpPr/>
          <p:nvPr/>
        </p:nvSpPr>
        <p:spPr>
          <a:xfrm>
            <a:off x="281275" y="1319350"/>
            <a:ext cx="8045400" cy="3686100"/>
          </a:xfrm>
          <a:prstGeom prst="rect">
            <a:avLst/>
          </a:prstGeom>
          <a:no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r>
              <a:rPr lang="ru" sz="1100" b="1">
                <a:solidFill>
                  <a:srgbClr val="434343"/>
                </a:solidFill>
                <a:latin typeface="Oswald"/>
                <a:ea typeface="Oswald"/>
                <a:cs typeface="Oswald"/>
                <a:sym typeface="Oswald"/>
              </a:rPr>
              <a:t>Нормативные основания</a:t>
            </a:r>
            <a:endParaRPr sz="1100" b="1">
              <a:solidFill>
                <a:srgbClr val="434343"/>
              </a:solidFill>
              <a:latin typeface="Oswald"/>
              <a:ea typeface="Oswald"/>
              <a:cs typeface="Oswald"/>
              <a:sym typeface="Oswald"/>
            </a:endParaRPr>
          </a:p>
          <a:p>
            <a:pPr marL="0" marR="0" lvl="0" indent="0" algn="ctr" rtl="0">
              <a:spcBef>
                <a:spcPts val="0"/>
              </a:spcBef>
              <a:spcAft>
                <a:spcPts val="0"/>
              </a:spcAft>
              <a:buNone/>
            </a:pPr>
            <a:endParaRPr sz="500" b="1">
              <a:solidFill>
                <a:srgbClr val="434343"/>
              </a:solidFill>
              <a:latin typeface="Oswald"/>
              <a:ea typeface="Oswald"/>
              <a:cs typeface="Oswald"/>
              <a:sym typeface="Oswald"/>
            </a:endParaRPr>
          </a:p>
          <a:p>
            <a:pPr marL="457200" lvl="0" indent="-292100" algn="l" rtl="0">
              <a:lnSpc>
                <a:spcPct val="115000"/>
              </a:lnSpc>
              <a:spcBef>
                <a:spcPts val="0"/>
              </a:spcBef>
              <a:spcAft>
                <a:spcPts val="0"/>
              </a:spcAft>
              <a:buClr>
                <a:schemeClr val="dk2"/>
              </a:buClr>
              <a:buSzPts val="1000"/>
              <a:buFont typeface="Oswald"/>
              <a:buChar char="●"/>
            </a:pPr>
            <a:r>
              <a:rPr lang="ru" sz="1000">
                <a:solidFill>
                  <a:schemeClr val="dk2"/>
                </a:solidFill>
                <a:latin typeface="Oswald"/>
                <a:ea typeface="Oswald"/>
                <a:cs typeface="Oswald"/>
                <a:sym typeface="Oswald"/>
              </a:rPr>
              <a:t>Постановление Правительства Свердловской области от 09.04.2020 № 232-ПП «Об установлении на территории Свердловской области денежной компенсации на обеспечение бесплатным питанием отдельных категорий обучающихся, осваивающих основные общеобразовательные программы с применением электронного обучения и дистанционных образовательных технологий»</a:t>
            </a:r>
            <a:endParaRPr sz="1000">
              <a:solidFill>
                <a:schemeClr val="dk2"/>
              </a:solidFill>
              <a:latin typeface="Oswald"/>
              <a:ea typeface="Oswald"/>
              <a:cs typeface="Oswald"/>
              <a:sym typeface="Oswald"/>
            </a:endParaRPr>
          </a:p>
          <a:p>
            <a:pPr marL="457200" marR="0" lvl="0" indent="-292100" algn="l" rtl="0">
              <a:spcBef>
                <a:spcPts val="0"/>
              </a:spcBef>
              <a:spcAft>
                <a:spcPts val="0"/>
              </a:spcAft>
              <a:buClr>
                <a:schemeClr val="dk2"/>
              </a:buClr>
              <a:buSzPts val="1000"/>
              <a:buFont typeface="Oswald"/>
              <a:buChar char="●"/>
            </a:pPr>
            <a:r>
              <a:rPr lang="ru" sz="1000">
                <a:solidFill>
                  <a:schemeClr val="dk2"/>
                </a:solidFill>
                <a:latin typeface="Oswald"/>
                <a:ea typeface="Oswald"/>
                <a:cs typeface="Oswald"/>
                <a:sym typeface="Oswald"/>
              </a:rPr>
              <a:t>Приказ Министерства образования и молодежной политики Свердловской области от 10.04.2020 № 360-Д “О назначении, выплате и определении размера денежной компенсации на обеспечение бесплатным питанием отдельных категорий обучающихся, осваивающих основные общеобразовательные программы с применением электронного обучения и дистанционных образовательных технологий в государственных образовательных организациях Свердловской области и обособленных структурных подразделениях государственных образовательных организаций Свердловской области, в отношении которых функции и полномочия учредителя осуществляются Министерством образования и молодежной политики Свердловской области, муниципальных общеобразовательных организациях, расположенных на территории Свердловской области, частных общеобразовательных организациях Свердловской области по имеющим государственную аккредитацию основным общеобразовательным программам”</a:t>
            </a:r>
            <a:endParaRPr sz="1000">
              <a:solidFill>
                <a:schemeClr val="dk2"/>
              </a:solidFill>
              <a:latin typeface="Oswald"/>
              <a:ea typeface="Oswald"/>
              <a:cs typeface="Oswald"/>
              <a:sym typeface="Oswald"/>
            </a:endParaRPr>
          </a:p>
          <a:p>
            <a:pPr marL="0" marR="0" lvl="0" indent="0" algn="ctr" rtl="0">
              <a:spcBef>
                <a:spcPts val="0"/>
              </a:spcBef>
              <a:spcAft>
                <a:spcPts val="0"/>
              </a:spcAft>
              <a:buNone/>
            </a:pPr>
            <a:endParaRPr sz="500">
              <a:solidFill>
                <a:schemeClr val="dk2"/>
              </a:solidFill>
              <a:latin typeface="Oswald"/>
              <a:ea typeface="Oswald"/>
              <a:cs typeface="Oswald"/>
              <a:sym typeface="Oswald"/>
            </a:endParaRPr>
          </a:p>
          <a:p>
            <a:pPr marL="0" lvl="0" indent="0" algn="ctr" rtl="0">
              <a:spcBef>
                <a:spcPts val="0"/>
              </a:spcBef>
              <a:spcAft>
                <a:spcPts val="0"/>
              </a:spcAft>
              <a:buNone/>
            </a:pPr>
            <a:r>
              <a:rPr lang="ru" sz="1100" b="1">
                <a:solidFill>
                  <a:srgbClr val="434343"/>
                </a:solidFill>
                <a:latin typeface="Oswald"/>
                <a:ea typeface="Oswald"/>
                <a:cs typeface="Oswald"/>
                <a:sym typeface="Oswald"/>
              </a:rPr>
              <a:t>Форма предоставления - денежная</a:t>
            </a:r>
            <a:endParaRPr sz="1100" b="1">
              <a:solidFill>
                <a:srgbClr val="434343"/>
              </a:solidFill>
              <a:latin typeface="Oswald"/>
              <a:ea typeface="Oswald"/>
              <a:cs typeface="Oswald"/>
              <a:sym typeface="Oswald"/>
            </a:endParaRPr>
          </a:p>
          <a:p>
            <a:pPr marL="0" lvl="0" indent="0" algn="ctr" rtl="0">
              <a:spcBef>
                <a:spcPts val="0"/>
              </a:spcBef>
              <a:spcAft>
                <a:spcPts val="0"/>
              </a:spcAft>
              <a:buNone/>
            </a:pPr>
            <a:endParaRPr sz="600" b="1">
              <a:solidFill>
                <a:srgbClr val="434343"/>
              </a:solidFill>
              <a:latin typeface="Oswald"/>
              <a:ea typeface="Oswald"/>
              <a:cs typeface="Oswald"/>
              <a:sym typeface="Oswald"/>
            </a:endParaRPr>
          </a:p>
          <a:p>
            <a:pPr marL="457200" marR="0" lvl="0" indent="-292100" algn="just" rtl="0">
              <a:spcBef>
                <a:spcPts val="0"/>
              </a:spcBef>
              <a:spcAft>
                <a:spcPts val="0"/>
              </a:spcAft>
              <a:buClr>
                <a:srgbClr val="434343"/>
              </a:buClr>
              <a:buSzPts val="1000"/>
              <a:buFont typeface="Oswald"/>
              <a:buChar char="●"/>
            </a:pPr>
            <a:r>
              <a:rPr lang="ru" sz="1000">
                <a:solidFill>
                  <a:srgbClr val="434343"/>
                </a:solidFill>
                <a:latin typeface="Oswald"/>
                <a:ea typeface="Oswald"/>
                <a:cs typeface="Oswald"/>
                <a:sym typeface="Oswald"/>
              </a:rPr>
              <a:t>Дковз = Дновз x Sновз, где: Дковз - размер денежной компенсации для обучающегося с ОВЗ, осваивающего образовательные программы с применением электронного обучения и дистанционных образовательных технологий в образовательной организации, рублей; Дновз - количество дней, в которые обучающимся с ОВЗ осуществлялось освоение образовательных программ с применением электронного обучения и дистанционных образовательных технологий, организованных образовательной организацией, дней; Sновз - средняя стоимость двухразового питания на одного обучающегося с ОВЗ, осваивающего образовательные программы в образовательной организации, установленная правовым актом образовательной организации и рассчитанная в соответствии с нормами питания, утвержденными СанПиН 2.4.5.2409-08, рублей.</a:t>
            </a:r>
            <a:endParaRPr>
              <a:solidFill>
                <a:srgbClr val="434343"/>
              </a:solidFill>
              <a:latin typeface="Oswald"/>
              <a:ea typeface="Oswald"/>
              <a:cs typeface="Oswald"/>
              <a:sym typeface="Oswald"/>
            </a:endParaRPr>
          </a:p>
          <a:p>
            <a:pPr marL="0" marR="0" lvl="0" indent="0" algn="ctr" rtl="0">
              <a:spcBef>
                <a:spcPts val="0"/>
              </a:spcBef>
              <a:spcAft>
                <a:spcPts val="0"/>
              </a:spcAft>
              <a:buNone/>
            </a:pPr>
            <a:endParaRPr sz="700">
              <a:solidFill>
                <a:srgbClr val="434343"/>
              </a:solidFill>
              <a:latin typeface="Oswald"/>
              <a:ea typeface="Oswald"/>
              <a:cs typeface="Oswald"/>
              <a:sym typeface="Oswald"/>
            </a:endParaRPr>
          </a:p>
          <a:p>
            <a:pPr marL="0" lvl="0" indent="0" algn="ctr" rtl="0">
              <a:spcBef>
                <a:spcPts val="0"/>
              </a:spcBef>
              <a:spcAft>
                <a:spcPts val="0"/>
              </a:spcAft>
              <a:buNone/>
            </a:pPr>
            <a:r>
              <a:rPr lang="ru" sz="1100" b="1">
                <a:solidFill>
                  <a:srgbClr val="434343"/>
                </a:solidFill>
                <a:latin typeface="Oswald"/>
                <a:ea typeface="Oswald"/>
                <a:cs typeface="Oswald"/>
                <a:sym typeface="Oswald"/>
              </a:rPr>
              <a:t>Периодичность выплаты</a:t>
            </a:r>
            <a:endParaRPr sz="1100" b="1">
              <a:solidFill>
                <a:srgbClr val="434343"/>
              </a:solidFill>
              <a:latin typeface="Oswald"/>
              <a:ea typeface="Oswald"/>
              <a:cs typeface="Oswald"/>
              <a:sym typeface="Oswald"/>
            </a:endParaRPr>
          </a:p>
          <a:p>
            <a:pPr marL="457200" lvl="0" indent="-292100" algn="l" rtl="0">
              <a:spcBef>
                <a:spcPts val="0"/>
              </a:spcBef>
              <a:spcAft>
                <a:spcPts val="0"/>
              </a:spcAft>
              <a:buClr>
                <a:schemeClr val="dk2"/>
              </a:buClr>
              <a:buSzPts val="1000"/>
              <a:buFont typeface="Oswald"/>
              <a:buChar char="●"/>
            </a:pPr>
            <a:r>
              <a:rPr lang="ru" sz="1000">
                <a:solidFill>
                  <a:schemeClr val="dk2"/>
                </a:solidFill>
                <a:latin typeface="Oswald"/>
                <a:ea typeface="Oswald"/>
                <a:cs typeface="Oswald"/>
                <a:sym typeface="Oswald"/>
              </a:rPr>
              <a:t>Ежемесячно</a:t>
            </a:r>
            <a:endParaRPr sz="200">
              <a:solidFill>
                <a:srgbClr val="434343"/>
              </a:solidFill>
              <a:latin typeface="Oswald"/>
              <a:ea typeface="Oswald"/>
              <a:cs typeface="Oswald"/>
              <a:sym typeface="Oswald"/>
            </a:endParaRPr>
          </a:p>
        </p:txBody>
      </p:sp>
      <p:sp>
        <p:nvSpPr>
          <p:cNvPr id="241" name="Google Shape;241;p35"/>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0583</a:t>
            </a:r>
            <a:endParaRPr sz="1500" b="1">
              <a:latin typeface="Oswald"/>
              <a:ea typeface="Oswald"/>
              <a:cs typeface="Oswald"/>
              <a:sym typeface="Oswal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253"/>
        <p:cNvGrpSpPr/>
        <p:nvPr/>
      </p:nvGrpSpPr>
      <p:grpSpPr>
        <a:xfrm>
          <a:off x="0" y="0"/>
          <a:ext cx="0" cy="0"/>
          <a:chOff x="0" y="0"/>
          <a:chExt cx="0" cy="0"/>
        </a:xfrm>
      </p:grpSpPr>
      <p:sp>
        <p:nvSpPr>
          <p:cNvPr id="254" name="Google Shape;254;p37"/>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Clr>
                <a:schemeClr val="dk1"/>
              </a:buClr>
              <a:buSzPts val="1100"/>
              <a:buFont typeface="Twentieth Century"/>
              <a:buNone/>
            </a:pPr>
            <a:r>
              <a:rPr lang="ru" sz="1300">
                <a:solidFill>
                  <a:srgbClr val="000000"/>
                </a:solidFill>
                <a:latin typeface="Oswald"/>
                <a:ea typeface="Oswald"/>
                <a:cs typeface="Oswald"/>
                <a:sym typeface="Oswald"/>
              </a:rPr>
              <a:t>ДЕНЕЖНАЯ КОМПЕНСАЦИЯ НА ПРИОБРЕТЕНИЕ КОМПЛЕКТА ОДЕЖДЫ, ОБУВИ, МЯГКОГО ИНВЕНТАРЯ</a:t>
            </a:r>
            <a:endParaRPr sz="2600">
              <a:solidFill>
                <a:srgbClr val="000000"/>
              </a:solidFill>
              <a:latin typeface="Oswald"/>
              <a:ea typeface="Oswald"/>
              <a:cs typeface="Oswald"/>
              <a:sym typeface="Oswald"/>
            </a:endParaRPr>
          </a:p>
        </p:txBody>
      </p:sp>
      <p:sp>
        <p:nvSpPr>
          <p:cNvPr id="255" name="Google Shape;255;p37"/>
          <p:cNvSpPr/>
          <p:nvPr/>
        </p:nvSpPr>
        <p:spPr>
          <a:xfrm>
            <a:off x="534800" y="1234750"/>
            <a:ext cx="8053500" cy="3688500"/>
          </a:xfrm>
          <a:prstGeom prst="rect">
            <a:avLst/>
          </a:prstGeom>
          <a:no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r>
              <a:rPr lang="ru" b="1">
                <a:solidFill>
                  <a:schemeClr val="dk2"/>
                </a:solidFill>
                <a:latin typeface="Oswald"/>
                <a:ea typeface="Oswald"/>
                <a:cs typeface="Oswald"/>
                <a:sym typeface="Oswald"/>
              </a:rPr>
              <a:t>Нормативные основания</a:t>
            </a:r>
            <a:endParaRPr b="1">
              <a:solidFill>
                <a:schemeClr val="dk2"/>
              </a:solidFill>
              <a:latin typeface="Oswald"/>
              <a:ea typeface="Oswald"/>
              <a:cs typeface="Oswald"/>
              <a:sym typeface="Oswald"/>
            </a:endParaRPr>
          </a:p>
          <a:p>
            <a:pPr marL="457200" marR="0" lvl="0" indent="0" algn="ctr" rtl="0">
              <a:spcBef>
                <a:spcPts val="0"/>
              </a:spcBef>
              <a:spcAft>
                <a:spcPts val="0"/>
              </a:spcAft>
              <a:buNone/>
            </a:pPr>
            <a:endParaRPr b="1">
              <a:solidFill>
                <a:schemeClr val="dk2"/>
              </a:solidFill>
              <a:latin typeface="Oswald"/>
              <a:ea typeface="Oswald"/>
              <a:cs typeface="Oswald"/>
              <a:sym typeface="Oswald"/>
            </a:endParaRPr>
          </a:p>
          <a:p>
            <a:pPr marL="457200" marR="0" lvl="0" indent="-317500" algn="just" rtl="0">
              <a:spcBef>
                <a:spcPts val="0"/>
              </a:spcBef>
              <a:spcAft>
                <a:spcPts val="0"/>
              </a:spcAft>
              <a:buClr>
                <a:schemeClr val="dk2"/>
              </a:buClr>
              <a:buSzPts val="1400"/>
              <a:buFont typeface="Oswald"/>
              <a:buChar char="●"/>
            </a:pPr>
            <a:r>
              <a:rPr lang="ru">
                <a:solidFill>
                  <a:schemeClr val="dk2"/>
                </a:solidFill>
                <a:latin typeface="Oswald"/>
                <a:ea typeface="Oswald"/>
                <a:cs typeface="Oswald"/>
                <a:sym typeface="Oswald"/>
              </a:rPr>
              <a:t>Постановление Правительства Свердловской области от 05.07.2017 № 476-ПП “Об утверждении норм, по которым осуществляется полное государственное обеспечение обучающихся, в том числе обеспечение питанием, одеждой, обувью, жестким и 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денежных компенсаций, а также единовременного пособия выпускникам”</a:t>
            </a:r>
            <a:endParaRPr>
              <a:solidFill>
                <a:schemeClr val="dk2"/>
              </a:solidFill>
              <a:latin typeface="Oswald"/>
              <a:ea typeface="Oswald"/>
              <a:cs typeface="Oswald"/>
              <a:sym typeface="Oswald"/>
            </a:endParaRPr>
          </a:p>
          <a:p>
            <a:pPr marL="914400" marR="0" lvl="0" indent="0" algn="just" rtl="0">
              <a:spcBef>
                <a:spcPts val="0"/>
              </a:spcBef>
              <a:spcAft>
                <a:spcPts val="0"/>
              </a:spcAft>
              <a:buNone/>
            </a:pPr>
            <a:endParaRPr>
              <a:solidFill>
                <a:schemeClr val="dk2"/>
              </a:solidFill>
              <a:latin typeface="Oswald"/>
              <a:ea typeface="Oswald"/>
              <a:cs typeface="Oswald"/>
              <a:sym typeface="Oswald"/>
            </a:endParaRPr>
          </a:p>
          <a:p>
            <a:pPr marL="0" lvl="0" indent="0" algn="ctr" rtl="0">
              <a:spcBef>
                <a:spcPts val="0"/>
              </a:spcBef>
              <a:spcAft>
                <a:spcPts val="0"/>
              </a:spcAft>
              <a:buNone/>
            </a:pPr>
            <a:r>
              <a:rPr lang="ru" b="1">
                <a:solidFill>
                  <a:schemeClr val="dk2"/>
                </a:solidFill>
                <a:latin typeface="Oswald"/>
                <a:ea typeface="Oswald"/>
                <a:cs typeface="Oswald"/>
                <a:sym typeface="Oswald"/>
              </a:rPr>
              <a:t>Форма предоставления - денежная</a:t>
            </a:r>
            <a:endParaRPr b="1">
              <a:solidFill>
                <a:schemeClr val="dk2"/>
              </a:solidFill>
              <a:latin typeface="Oswald"/>
              <a:ea typeface="Oswald"/>
              <a:cs typeface="Oswald"/>
              <a:sym typeface="Oswald"/>
            </a:endParaRPr>
          </a:p>
          <a:p>
            <a:pPr marL="457200" lvl="0" indent="0" algn="ctr" rtl="0">
              <a:spcBef>
                <a:spcPts val="0"/>
              </a:spcBef>
              <a:spcAft>
                <a:spcPts val="0"/>
              </a:spcAft>
              <a:buNone/>
            </a:pPr>
            <a:endParaRPr b="1">
              <a:solidFill>
                <a:schemeClr val="dk2"/>
              </a:solidFill>
              <a:latin typeface="Oswald"/>
              <a:ea typeface="Oswald"/>
              <a:cs typeface="Oswald"/>
              <a:sym typeface="Oswald"/>
            </a:endParaRPr>
          </a:p>
          <a:p>
            <a:pPr marL="457200" marR="0" lvl="0" indent="-317500" algn="just" rtl="0">
              <a:spcBef>
                <a:spcPts val="0"/>
              </a:spcBef>
              <a:spcAft>
                <a:spcPts val="0"/>
              </a:spcAft>
              <a:buClr>
                <a:schemeClr val="dk2"/>
              </a:buClr>
              <a:buSzPts val="1400"/>
              <a:buFont typeface="Oswald"/>
              <a:buChar char="●"/>
            </a:pPr>
            <a:r>
              <a:rPr lang="ru">
                <a:solidFill>
                  <a:schemeClr val="dk2"/>
                </a:solidFill>
                <a:latin typeface="Oswald"/>
                <a:ea typeface="Oswald"/>
                <a:cs typeface="Oswald"/>
                <a:sym typeface="Oswald"/>
              </a:rPr>
              <a:t>40782,9 рублей ( в календарный год, по состоянию на 01.01.2021)</a:t>
            </a:r>
            <a:endParaRPr>
              <a:solidFill>
                <a:schemeClr val="dk2"/>
              </a:solidFill>
              <a:latin typeface="Oswald"/>
              <a:ea typeface="Oswald"/>
              <a:cs typeface="Oswald"/>
              <a:sym typeface="Oswald"/>
            </a:endParaRPr>
          </a:p>
          <a:p>
            <a:pPr marL="457200" marR="0" lvl="0" indent="0" algn="just" rtl="0">
              <a:spcBef>
                <a:spcPts val="0"/>
              </a:spcBef>
              <a:spcAft>
                <a:spcPts val="0"/>
              </a:spcAft>
              <a:buNone/>
            </a:pPr>
            <a:endParaRPr>
              <a:solidFill>
                <a:schemeClr val="dk2"/>
              </a:solidFill>
              <a:latin typeface="Oswald"/>
              <a:ea typeface="Oswald"/>
              <a:cs typeface="Oswald"/>
              <a:sym typeface="Oswald"/>
            </a:endParaRPr>
          </a:p>
          <a:p>
            <a:pPr marL="0" marR="0" lvl="0" indent="0" algn="ctr" rtl="0">
              <a:spcBef>
                <a:spcPts val="0"/>
              </a:spcBef>
              <a:spcAft>
                <a:spcPts val="0"/>
              </a:spcAft>
              <a:buNone/>
            </a:pPr>
            <a:r>
              <a:rPr lang="ru" b="1">
                <a:solidFill>
                  <a:schemeClr val="dk2"/>
                </a:solidFill>
                <a:latin typeface="Oswald"/>
                <a:ea typeface="Oswald"/>
                <a:cs typeface="Oswald"/>
                <a:sym typeface="Oswald"/>
              </a:rPr>
              <a:t>Периодичность</a:t>
            </a:r>
            <a:endParaRPr b="1">
              <a:solidFill>
                <a:schemeClr val="dk2"/>
              </a:solidFill>
              <a:latin typeface="Oswald"/>
              <a:ea typeface="Oswald"/>
              <a:cs typeface="Oswald"/>
              <a:sym typeface="Oswald"/>
            </a:endParaRPr>
          </a:p>
          <a:p>
            <a:pPr marL="457200" marR="0" lvl="0" indent="0" algn="ctr" rtl="0">
              <a:spcBef>
                <a:spcPts val="0"/>
              </a:spcBef>
              <a:spcAft>
                <a:spcPts val="0"/>
              </a:spcAft>
              <a:buNone/>
            </a:pPr>
            <a:endParaRPr b="1">
              <a:solidFill>
                <a:schemeClr val="dk2"/>
              </a:solidFill>
              <a:latin typeface="Oswald"/>
              <a:ea typeface="Oswald"/>
              <a:cs typeface="Oswald"/>
              <a:sym typeface="Oswald"/>
            </a:endParaRPr>
          </a:p>
          <a:p>
            <a:pPr marL="457200" marR="0" lvl="0" indent="-317500" algn="l" rtl="0">
              <a:spcBef>
                <a:spcPts val="0"/>
              </a:spcBef>
              <a:spcAft>
                <a:spcPts val="0"/>
              </a:spcAft>
              <a:buClr>
                <a:schemeClr val="dk2"/>
              </a:buClr>
              <a:buSzPts val="1400"/>
              <a:buFont typeface="Oswald"/>
              <a:buChar char="●"/>
            </a:pPr>
            <a:r>
              <a:rPr lang="ru">
                <a:solidFill>
                  <a:schemeClr val="dk2"/>
                </a:solidFill>
                <a:latin typeface="Oswald"/>
                <a:ea typeface="Oswald"/>
                <a:cs typeface="Oswald"/>
                <a:sym typeface="Oswald"/>
              </a:rPr>
              <a:t>Ежегодно</a:t>
            </a:r>
            <a:endParaRPr>
              <a:solidFill>
                <a:schemeClr val="dk2"/>
              </a:solidFill>
              <a:latin typeface="Oswald"/>
              <a:ea typeface="Oswald"/>
              <a:cs typeface="Oswald"/>
              <a:sym typeface="Oswald"/>
            </a:endParaRPr>
          </a:p>
        </p:txBody>
      </p:sp>
      <p:sp>
        <p:nvSpPr>
          <p:cNvPr id="256" name="Google Shape;256;p37"/>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0587</a:t>
            </a:r>
            <a:endParaRPr sz="1500" b="1">
              <a:latin typeface="Oswald"/>
              <a:ea typeface="Oswald"/>
              <a:cs typeface="Oswald"/>
              <a:sym typeface="Oswa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273"/>
        <p:cNvGrpSpPr/>
        <p:nvPr/>
      </p:nvGrpSpPr>
      <p:grpSpPr>
        <a:xfrm>
          <a:off x="0" y="0"/>
          <a:ext cx="0" cy="0"/>
          <a:chOff x="0" y="0"/>
          <a:chExt cx="0" cy="0"/>
        </a:xfrm>
      </p:grpSpPr>
      <p:sp>
        <p:nvSpPr>
          <p:cNvPr id="274" name="Google Shape;274;p40"/>
          <p:cNvSpPr/>
          <p:nvPr/>
        </p:nvSpPr>
        <p:spPr>
          <a:xfrm>
            <a:off x="534800" y="1234750"/>
            <a:ext cx="8053500" cy="3688500"/>
          </a:xfrm>
          <a:prstGeom prst="rect">
            <a:avLst/>
          </a:prstGeom>
          <a:noFill/>
          <a:ln>
            <a:noFill/>
          </a:ln>
        </p:spPr>
        <p:txBody>
          <a:bodyPr spcFirstLastPara="1" wrap="square" lIns="68575" tIns="34275" rIns="68575" bIns="34275" anchor="t" anchorCtr="0">
            <a:noAutofit/>
          </a:bodyPr>
          <a:lstStyle/>
          <a:p>
            <a:pPr marL="0" lvl="0" indent="0" algn="ctr" rtl="0">
              <a:spcBef>
                <a:spcPts val="0"/>
              </a:spcBef>
              <a:spcAft>
                <a:spcPts val="0"/>
              </a:spcAft>
              <a:buNone/>
            </a:pPr>
            <a:r>
              <a:rPr lang="ru" b="1">
                <a:solidFill>
                  <a:srgbClr val="434343"/>
                </a:solidFill>
                <a:latin typeface="Oswald"/>
                <a:ea typeface="Oswald"/>
                <a:cs typeface="Oswald"/>
                <a:sym typeface="Oswald"/>
              </a:rPr>
              <a:t>Нормативные основания</a:t>
            </a:r>
            <a:endParaRPr b="1">
              <a:solidFill>
                <a:srgbClr val="434343"/>
              </a:solidFill>
              <a:latin typeface="Oswald"/>
              <a:ea typeface="Oswald"/>
              <a:cs typeface="Oswald"/>
              <a:sym typeface="Oswald"/>
            </a:endParaRPr>
          </a:p>
          <a:p>
            <a:pPr marL="0" marR="0" lvl="0" indent="0" algn="ctr" rtl="0">
              <a:spcBef>
                <a:spcPts val="0"/>
              </a:spcBef>
              <a:spcAft>
                <a:spcPts val="0"/>
              </a:spcAft>
              <a:buNone/>
            </a:pPr>
            <a:endParaRPr sz="900">
              <a:solidFill>
                <a:schemeClr val="dk2"/>
              </a:solidFill>
              <a:latin typeface="Oswald"/>
              <a:ea typeface="Oswald"/>
              <a:cs typeface="Oswald"/>
              <a:sym typeface="Oswald"/>
            </a:endParaRPr>
          </a:p>
          <a:p>
            <a:pPr marL="457200" marR="0" lvl="0" indent="-304800" algn="l" rtl="0">
              <a:spcBef>
                <a:spcPts val="0"/>
              </a:spcBef>
              <a:spcAft>
                <a:spcPts val="0"/>
              </a:spcAft>
              <a:buClr>
                <a:schemeClr val="dk2"/>
              </a:buClr>
              <a:buSzPts val="1200"/>
              <a:buFont typeface="Oswald"/>
              <a:buChar char="●"/>
            </a:pPr>
            <a:r>
              <a:rPr lang="ru" sz="1200">
                <a:solidFill>
                  <a:schemeClr val="dk2"/>
                </a:solidFill>
                <a:latin typeface="Oswald"/>
                <a:ea typeface="Oswald"/>
                <a:cs typeface="Oswald"/>
                <a:sym typeface="Oswald"/>
              </a:rPr>
              <a:t>Федеральный закон от 29.12.2021 № 273-ФЗ "Об образовании в Российской Федерации"</a:t>
            </a:r>
            <a:endParaRPr sz="1200">
              <a:solidFill>
                <a:schemeClr val="dk2"/>
              </a:solidFill>
              <a:latin typeface="Oswald"/>
              <a:ea typeface="Oswald"/>
              <a:cs typeface="Oswald"/>
              <a:sym typeface="Oswald"/>
            </a:endParaRPr>
          </a:p>
          <a:p>
            <a:pPr marL="457200" marR="0" lvl="0" indent="-304800" algn="l" rtl="0">
              <a:spcBef>
                <a:spcPts val="0"/>
              </a:spcBef>
              <a:spcAft>
                <a:spcPts val="0"/>
              </a:spcAft>
              <a:buClr>
                <a:schemeClr val="dk2"/>
              </a:buClr>
              <a:buSzPts val="1200"/>
              <a:buFont typeface="Oswald"/>
              <a:buChar char="●"/>
            </a:pPr>
            <a:r>
              <a:rPr lang="ru" sz="1200">
                <a:solidFill>
                  <a:schemeClr val="dk2"/>
                </a:solidFill>
                <a:latin typeface="Oswald"/>
                <a:ea typeface="Oswald"/>
                <a:cs typeface="Oswald"/>
                <a:sym typeface="Oswald"/>
              </a:rPr>
              <a:t>Постановление Правительства Свердловской области от 05.03.2014 № 146 “Об обеспечении питанием обучающихся по очной форме обучения в государственных общеобразовательных организациях Свердловской области, муниципальных общеобразовательных организациях, частных общеобразовательных организациях, расположенных на территории Свердловской области, и обособленных структурных подразделениях государственных образовательных организаций Свердловской области по имеющим государственную аккредитацию основным общеобразовательным программам, а также обучающихся по очной форме обучения”</a:t>
            </a:r>
            <a:endParaRPr sz="1200">
              <a:solidFill>
                <a:schemeClr val="dk2"/>
              </a:solidFill>
              <a:latin typeface="Oswald"/>
              <a:ea typeface="Oswald"/>
              <a:cs typeface="Oswald"/>
              <a:sym typeface="Oswald"/>
            </a:endParaRPr>
          </a:p>
          <a:p>
            <a:pPr marL="457200" marR="0" lvl="0" indent="-304800" algn="l" rtl="0">
              <a:spcBef>
                <a:spcPts val="0"/>
              </a:spcBef>
              <a:spcAft>
                <a:spcPts val="0"/>
              </a:spcAft>
              <a:buClr>
                <a:schemeClr val="dk2"/>
              </a:buClr>
              <a:buSzPts val="1200"/>
              <a:buFont typeface="Oswald"/>
              <a:buChar char="●"/>
            </a:pPr>
            <a:r>
              <a:rPr lang="ru" sz="1200">
                <a:solidFill>
                  <a:schemeClr val="dk2"/>
                </a:solidFill>
                <a:latin typeface="Oswald"/>
                <a:ea typeface="Oswald"/>
                <a:cs typeface="Oswald"/>
                <a:sym typeface="Oswald"/>
              </a:rPr>
              <a:t>Постановление Правительства Свердловской области от 03.09.2020 № 621 “Об организации бесплатного горячего питания обучающихся, получающих начальное общее образование в государственных образовательных организациях Свердловской области и муниципальных общеобразовательных организациях, расположенных на территории Свердловской области"</a:t>
            </a:r>
            <a:endParaRPr sz="1200">
              <a:solidFill>
                <a:schemeClr val="dk2"/>
              </a:solidFill>
              <a:latin typeface="Oswald"/>
              <a:ea typeface="Oswald"/>
              <a:cs typeface="Oswald"/>
              <a:sym typeface="Oswald"/>
            </a:endParaRPr>
          </a:p>
          <a:p>
            <a:pPr marL="914400" marR="0" lvl="0" indent="0" algn="l" rtl="0">
              <a:spcBef>
                <a:spcPts val="0"/>
              </a:spcBef>
              <a:spcAft>
                <a:spcPts val="0"/>
              </a:spcAft>
              <a:buNone/>
            </a:pPr>
            <a:endParaRPr sz="1000">
              <a:solidFill>
                <a:schemeClr val="dk2"/>
              </a:solidFill>
              <a:latin typeface="Oswald"/>
              <a:ea typeface="Oswald"/>
              <a:cs typeface="Oswald"/>
              <a:sym typeface="Oswald"/>
            </a:endParaRPr>
          </a:p>
          <a:p>
            <a:pPr marL="0" lvl="0" indent="0" algn="ctr" rtl="0">
              <a:spcBef>
                <a:spcPts val="0"/>
              </a:spcBef>
              <a:spcAft>
                <a:spcPts val="0"/>
              </a:spcAft>
              <a:buNone/>
            </a:pPr>
            <a:r>
              <a:rPr lang="ru" b="1">
                <a:solidFill>
                  <a:schemeClr val="dk2"/>
                </a:solidFill>
                <a:latin typeface="Oswald"/>
                <a:ea typeface="Oswald"/>
                <a:cs typeface="Oswald"/>
                <a:sym typeface="Oswald"/>
              </a:rPr>
              <a:t>Форма предоставления - натуральная</a:t>
            </a:r>
            <a:endParaRPr b="1">
              <a:solidFill>
                <a:schemeClr val="dk2"/>
              </a:solidFill>
              <a:latin typeface="Oswald"/>
              <a:ea typeface="Oswald"/>
              <a:cs typeface="Oswald"/>
              <a:sym typeface="Oswald"/>
            </a:endParaRPr>
          </a:p>
          <a:p>
            <a:pPr marL="0" lvl="0" indent="0" algn="ctr" rtl="0">
              <a:spcBef>
                <a:spcPts val="0"/>
              </a:spcBef>
              <a:spcAft>
                <a:spcPts val="0"/>
              </a:spcAft>
              <a:buNone/>
            </a:pPr>
            <a:endParaRPr sz="1000" b="1">
              <a:solidFill>
                <a:schemeClr val="dk2"/>
              </a:solidFill>
              <a:latin typeface="Oswald"/>
              <a:ea typeface="Oswald"/>
              <a:cs typeface="Oswald"/>
              <a:sym typeface="Oswald"/>
            </a:endParaRPr>
          </a:p>
          <a:p>
            <a:pPr marL="457200" marR="0" lvl="0" indent="-304800" algn="just" rtl="0">
              <a:spcBef>
                <a:spcPts val="0"/>
              </a:spcBef>
              <a:spcAft>
                <a:spcPts val="0"/>
              </a:spcAft>
              <a:buClr>
                <a:schemeClr val="dk2"/>
              </a:buClr>
              <a:buSzPts val="1200"/>
              <a:buFont typeface="Oswald"/>
              <a:buChar char="●"/>
            </a:pPr>
            <a:r>
              <a:rPr lang="ru" sz="1200">
                <a:solidFill>
                  <a:schemeClr val="dk2"/>
                </a:solidFill>
                <a:latin typeface="Oswald"/>
                <a:ea typeface="Oswald"/>
                <a:cs typeface="Oswald"/>
                <a:sym typeface="Oswald"/>
              </a:rPr>
              <a:t>За счет субсидий из областного бюджета на финансовое обеспечение выполнения ими государственного задания</a:t>
            </a:r>
            <a:endParaRPr sz="1200">
              <a:solidFill>
                <a:schemeClr val="dk2"/>
              </a:solidFill>
              <a:latin typeface="Oswald"/>
              <a:ea typeface="Oswald"/>
              <a:cs typeface="Oswald"/>
              <a:sym typeface="Oswald"/>
            </a:endParaRPr>
          </a:p>
          <a:p>
            <a:pPr marL="0" lvl="0" indent="0" algn="ctr" rtl="0">
              <a:spcBef>
                <a:spcPts val="0"/>
              </a:spcBef>
              <a:spcAft>
                <a:spcPts val="0"/>
              </a:spcAft>
              <a:buNone/>
            </a:pPr>
            <a:endParaRPr sz="1000" b="1">
              <a:solidFill>
                <a:schemeClr val="dk2"/>
              </a:solidFill>
              <a:latin typeface="Oswald"/>
              <a:ea typeface="Oswald"/>
              <a:cs typeface="Oswald"/>
              <a:sym typeface="Oswald"/>
            </a:endParaRPr>
          </a:p>
          <a:p>
            <a:pPr marL="0" lvl="0" indent="0" algn="ctr" rtl="0">
              <a:spcBef>
                <a:spcPts val="0"/>
              </a:spcBef>
              <a:spcAft>
                <a:spcPts val="0"/>
              </a:spcAft>
              <a:buNone/>
            </a:pPr>
            <a:r>
              <a:rPr lang="ru" b="1">
                <a:solidFill>
                  <a:schemeClr val="dk2"/>
                </a:solidFill>
                <a:latin typeface="Oswald"/>
                <a:ea typeface="Oswald"/>
                <a:cs typeface="Oswald"/>
                <a:sym typeface="Oswald"/>
              </a:rPr>
              <a:t>Периодичность предоставления</a:t>
            </a:r>
            <a:endParaRPr b="1">
              <a:solidFill>
                <a:schemeClr val="dk2"/>
              </a:solidFill>
              <a:latin typeface="Oswald"/>
              <a:ea typeface="Oswald"/>
              <a:cs typeface="Oswald"/>
              <a:sym typeface="Oswald"/>
            </a:endParaRPr>
          </a:p>
          <a:p>
            <a:pPr marL="457200" lvl="0" indent="-304800" algn="l" rtl="0">
              <a:spcBef>
                <a:spcPts val="0"/>
              </a:spcBef>
              <a:spcAft>
                <a:spcPts val="0"/>
              </a:spcAft>
              <a:buClr>
                <a:schemeClr val="dk2"/>
              </a:buClr>
              <a:buSzPts val="1200"/>
              <a:buFont typeface="Oswald"/>
              <a:buChar char="●"/>
            </a:pPr>
            <a:r>
              <a:rPr lang="ru" sz="1200">
                <a:solidFill>
                  <a:schemeClr val="dk2"/>
                </a:solidFill>
                <a:latin typeface="Oswald"/>
                <a:ea typeface="Oswald"/>
                <a:cs typeface="Oswald"/>
                <a:sym typeface="Oswald"/>
              </a:rPr>
              <a:t>Ежемесячно</a:t>
            </a:r>
            <a:endParaRPr sz="1200">
              <a:solidFill>
                <a:srgbClr val="434343"/>
              </a:solidFill>
              <a:latin typeface="Oswald"/>
              <a:ea typeface="Oswald"/>
              <a:cs typeface="Oswald"/>
              <a:sym typeface="Oswald"/>
            </a:endParaRPr>
          </a:p>
        </p:txBody>
      </p:sp>
      <p:sp>
        <p:nvSpPr>
          <p:cNvPr id="275" name="Google Shape;275;p40"/>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spcBef>
                <a:spcPts val="0"/>
              </a:spcBef>
              <a:spcAft>
                <a:spcPts val="0"/>
              </a:spcAft>
              <a:buNone/>
            </a:pPr>
            <a:r>
              <a:rPr lang="ru" sz="1400">
                <a:latin typeface="Oswald"/>
                <a:ea typeface="Oswald"/>
                <a:cs typeface="Oswald"/>
                <a:sym typeface="Oswald"/>
              </a:rPr>
              <a:t>ПРЕДОСТАВЛЕНИЕ БЕСПЛАТНОГО ПИТАНИЯ</a:t>
            </a:r>
            <a:endParaRPr sz="1400">
              <a:latin typeface="Oswald"/>
              <a:ea typeface="Oswald"/>
              <a:cs typeface="Oswald"/>
              <a:sym typeface="Oswald"/>
            </a:endParaRPr>
          </a:p>
        </p:txBody>
      </p:sp>
      <p:sp>
        <p:nvSpPr>
          <p:cNvPr id="276" name="Google Shape;276;p40"/>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0758</a:t>
            </a:r>
            <a:endParaRPr sz="1500" b="1">
              <a:latin typeface="Oswald"/>
              <a:ea typeface="Oswald"/>
              <a:cs typeface="Oswald"/>
              <a:sym typeface="Oswa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287"/>
        <p:cNvGrpSpPr/>
        <p:nvPr/>
      </p:nvGrpSpPr>
      <p:grpSpPr>
        <a:xfrm>
          <a:off x="0" y="0"/>
          <a:ext cx="0" cy="0"/>
          <a:chOff x="0" y="0"/>
          <a:chExt cx="0" cy="0"/>
        </a:xfrm>
      </p:grpSpPr>
      <p:sp>
        <p:nvSpPr>
          <p:cNvPr id="288" name="Google Shape;288;p42"/>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300">
                <a:solidFill>
                  <a:srgbClr val="000000"/>
                </a:solidFill>
                <a:latin typeface="Oswald"/>
                <a:ea typeface="Oswald"/>
                <a:cs typeface="Oswald"/>
                <a:sym typeface="Oswald"/>
              </a:rPr>
              <a:t>ОБЕСПЕЧЕНИЕ БЕСПЛАТНЫМ ПРОЕЗДОМ НА ГОРОДСКОМ, ПРИГОРОДНОМ ТРАНСПОРТЕ, В СЕЛЬСКОЙ МЕСТНОСТИ НА ВНУТРИРАЙОННОМ ТРАНСПОРТЕ (КРОМЕ ТАКСИ)</a:t>
            </a:r>
            <a:endParaRPr sz="1200">
              <a:solidFill>
                <a:srgbClr val="000000"/>
              </a:solidFill>
              <a:latin typeface="Montserrat"/>
              <a:ea typeface="Montserrat"/>
              <a:cs typeface="Montserrat"/>
              <a:sym typeface="Montserrat"/>
            </a:endParaRPr>
          </a:p>
        </p:txBody>
      </p:sp>
      <p:sp>
        <p:nvSpPr>
          <p:cNvPr id="289" name="Google Shape;289;p42"/>
          <p:cNvSpPr/>
          <p:nvPr/>
        </p:nvSpPr>
        <p:spPr>
          <a:xfrm>
            <a:off x="273025" y="1195575"/>
            <a:ext cx="8053500" cy="3596400"/>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b="1">
                <a:solidFill>
                  <a:srgbClr val="434343"/>
                </a:solidFill>
                <a:latin typeface="Oswald"/>
                <a:ea typeface="Oswald"/>
                <a:cs typeface="Oswald"/>
                <a:sym typeface="Oswald"/>
              </a:rPr>
              <a:t>Нормативные основания</a:t>
            </a:r>
            <a:endParaRPr b="1">
              <a:solidFill>
                <a:srgbClr val="434343"/>
              </a:solidFill>
              <a:latin typeface="Oswald"/>
              <a:ea typeface="Oswald"/>
              <a:cs typeface="Oswald"/>
              <a:sym typeface="Oswald"/>
            </a:endParaRPr>
          </a:p>
          <a:p>
            <a:pPr marL="0" marR="0" lvl="0" indent="0" algn="ctr" rtl="0">
              <a:spcBef>
                <a:spcPts val="0"/>
              </a:spcBef>
              <a:spcAft>
                <a:spcPts val="0"/>
              </a:spcAft>
              <a:buNone/>
            </a:pPr>
            <a:endParaRPr b="1">
              <a:solidFill>
                <a:srgbClr val="434343"/>
              </a:solidFill>
              <a:latin typeface="Oswald"/>
              <a:ea typeface="Oswald"/>
              <a:cs typeface="Oswald"/>
              <a:sym typeface="Oswald"/>
            </a:endParaRPr>
          </a:p>
          <a:p>
            <a:pPr marL="457200" marR="0" lvl="0" indent="-311150" algn="l" rtl="0">
              <a:spcBef>
                <a:spcPts val="0"/>
              </a:spcBef>
              <a:spcAft>
                <a:spcPts val="0"/>
              </a:spcAft>
              <a:buClr>
                <a:schemeClr val="dk2"/>
              </a:buClr>
              <a:buSzPts val="1300"/>
              <a:buFont typeface="Oswald"/>
              <a:buChar char="●"/>
            </a:pPr>
            <a:r>
              <a:rPr lang="ru" sz="1300">
                <a:solidFill>
                  <a:schemeClr val="dk2"/>
                </a:solidFill>
                <a:latin typeface="Oswald"/>
                <a:ea typeface="Oswald"/>
                <a:cs typeface="Oswald"/>
                <a:sym typeface="Oswald"/>
              </a:rPr>
              <a:t>Постановление Правительства Свердловской области от 22.06.2017 № 428-ПП «Об утверждении Порядка и условий проезда детей-сирот и детей, оставшихся без попечения родителей, лиц из числа детей-сирот и детей, оставшихся без попечения родителей, лиц, потерявших в период обучения обоих родителей или единственного родителя, обучающихся в государственных образовательных организациях Свердловской области и муниципальных образовательных организациях, расположенных на территории Свердловской области, на городском, пригородном транспорте, в сельской местности на внутрирайонном транспорте (кроме такси), а также проезда один раз в год к месту жительства и обратно к месту учебы»</a:t>
            </a:r>
            <a:endParaRPr sz="1300">
              <a:solidFill>
                <a:schemeClr val="dk2"/>
              </a:solidFill>
              <a:latin typeface="Oswald"/>
              <a:ea typeface="Oswald"/>
              <a:cs typeface="Oswald"/>
              <a:sym typeface="Oswald"/>
            </a:endParaRPr>
          </a:p>
          <a:p>
            <a:pPr marL="0" lvl="0" indent="0" algn="ctr" rtl="0">
              <a:spcBef>
                <a:spcPts val="0"/>
              </a:spcBef>
              <a:spcAft>
                <a:spcPts val="0"/>
              </a:spcAft>
              <a:buNone/>
            </a:pPr>
            <a:endParaRPr>
              <a:solidFill>
                <a:schemeClr val="dk2"/>
              </a:solidFill>
              <a:latin typeface="Oswald"/>
              <a:ea typeface="Oswald"/>
              <a:cs typeface="Oswald"/>
              <a:sym typeface="Oswald"/>
            </a:endParaRPr>
          </a:p>
          <a:p>
            <a:pPr marL="0" lvl="0" indent="0" algn="ctr" rtl="0">
              <a:spcBef>
                <a:spcPts val="0"/>
              </a:spcBef>
              <a:spcAft>
                <a:spcPts val="0"/>
              </a:spcAft>
              <a:buNone/>
            </a:pPr>
            <a:r>
              <a:rPr lang="ru" b="1">
                <a:solidFill>
                  <a:schemeClr val="dk2"/>
                </a:solidFill>
                <a:latin typeface="Oswald"/>
                <a:ea typeface="Oswald"/>
                <a:cs typeface="Oswald"/>
                <a:sym typeface="Oswald"/>
              </a:rPr>
              <a:t>Форма предоставления - натуральная</a:t>
            </a:r>
            <a:endParaRPr b="1">
              <a:solidFill>
                <a:schemeClr val="dk2"/>
              </a:solidFill>
              <a:latin typeface="Oswald"/>
              <a:ea typeface="Oswald"/>
              <a:cs typeface="Oswald"/>
              <a:sym typeface="Oswald"/>
            </a:endParaRPr>
          </a:p>
          <a:p>
            <a:pPr marL="0" lvl="0" indent="0" algn="ctr" rtl="0">
              <a:spcBef>
                <a:spcPts val="0"/>
              </a:spcBef>
              <a:spcAft>
                <a:spcPts val="0"/>
              </a:spcAft>
              <a:buNone/>
            </a:pPr>
            <a:endParaRPr b="1">
              <a:solidFill>
                <a:schemeClr val="dk2"/>
              </a:solidFill>
              <a:latin typeface="Oswald"/>
              <a:ea typeface="Oswald"/>
              <a:cs typeface="Oswald"/>
              <a:sym typeface="Oswald"/>
            </a:endParaRPr>
          </a:p>
          <a:p>
            <a:pPr marL="457200" marR="0" lvl="0" indent="-311150" algn="just" rtl="0">
              <a:spcBef>
                <a:spcPts val="0"/>
              </a:spcBef>
              <a:spcAft>
                <a:spcPts val="0"/>
              </a:spcAft>
              <a:buClr>
                <a:schemeClr val="dk2"/>
              </a:buClr>
              <a:buSzPts val="1300"/>
              <a:buFont typeface="Oswald"/>
              <a:buChar char="●"/>
            </a:pPr>
            <a:r>
              <a:rPr lang="ru" sz="1300">
                <a:solidFill>
                  <a:schemeClr val="dk2"/>
                </a:solidFill>
                <a:latin typeface="Oswald"/>
                <a:ea typeface="Oswald"/>
                <a:cs typeface="Oswald"/>
                <a:sym typeface="Oswald"/>
              </a:rPr>
              <a:t>За счет субсидий из областного бюджета на финансовое обеспечение выполнения ими государственного задания</a:t>
            </a:r>
            <a:endParaRPr sz="1300">
              <a:solidFill>
                <a:schemeClr val="dk2"/>
              </a:solidFill>
              <a:latin typeface="Oswald"/>
              <a:ea typeface="Oswald"/>
              <a:cs typeface="Oswald"/>
              <a:sym typeface="Oswald"/>
            </a:endParaRPr>
          </a:p>
          <a:p>
            <a:pPr marL="0" marR="0" lvl="0" indent="0" algn="ctr" rtl="0">
              <a:spcBef>
                <a:spcPts val="0"/>
              </a:spcBef>
              <a:spcAft>
                <a:spcPts val="0"/>
              </a:spcAft>
              <a:buNone/>
            </a:pPr>
            <a:endParaRPr b="1">
              <a:solidFill>
                <a:schemeClr val="dk2"/>
              </a:solidFill>
              <a:latin typeface="Oswald"/>
              <a:ea typeface="Oswald"/>
              <a:cs typeface="Oswald"/>
              <a:sym typeface="Oswald"/>
            </a:endParaRPr>
          </a:p>
          <a:p>
            <a:pPr marL="0" lvl="0" indent="0" algn="ctr" rtl="0">
              <a:spcBef>
                <a:spcPts val="0"/>
              </a:spcBef>
              <a:spcAft>
                <a:spcPts val="0"/>
              </a:spcAft>
              <a:buNone/>
            </a:pPr>
            <a:r>
              <a:rPr lang="ru" b="1">
                <a:solidFill>
                  <a:schemeClr val="dk2"/>
                </a:solidFill>
                <a:highlight>
                  <a:schemeClr val="lt2"/>
                </a:highlight>
                <a:latin typeface="Oswald"/>
                <a:ea typeface="Oswald"/>
                <a:cs typeface="Oswald"/>
                <a:sym typeface="Oswald"/>
              </a:rPr>
              <a:t>Периодичность предоставления</a:t>
            </a:r>
            <a:endParaRPr b="1">
              <a:solidFill>
                <a:schemeClr val="dk2"/>
              </a:solidFill>
              <a:highlight>
                <a:schemeClr val="lt2"/>
              </a:highlight>
              <a:latin typeface="Oswald"/>
              <a:ea typeface="Oswald"/>
              <a:cs typeface="Oswald"/>
              <a:sym typeface="Oswald"/>
            </a:endParaRPr>
          </a:p>
          <a:p>
            <a:pPr marL="0" lvl="0" indent="0" algn="ctr" rtl="0">
              <a:spcBef>
                <a:spcPts val="0"/>
              </a:spcBef>
              <a:spcAft>
                <a:spcPts val="0"/>
              </a:spcAft>
              <a:buNone/>
            </a:pPr>
            <a:endParaRPr b="1">
              <a:solidFill>
                <a:schemeClr val="dk2"/>
              </a:solidFill>
              <a:highlight>
                <a:srgbClr val="FF0000"/>
              </a:highlight>
              <a:latin typeface="Oswald"/>
              <a:ea typeface="Oswald"/>
              <a:cs typeface="Oswald"/>
              <a:sym typeface="Oswald"/>
            </a:endParaRPr>
          </a:p>
          <a:p>
            <a:pPr marL="457200" lvl="0" indent="-311150" algn="l" rtl="0">
              <a:spcBef>
                <a:spcPts val="0"/>
              </a:spcBef>
              <a:spcAft>
                <a:spcPts val="0"/>
              </a:spcAft>
              <a:buClr>
                <a:schemeClr val="dk2"/>
              </a:buClr>
              <a:buSzPts val="1300"/>
              <a:buFont typeface="Oswald"/>
              <a:buChar char="●"/>
            </a:pPr>
            <a:r>
              <a:rPr lang="ru" sz="1300">
                <a:solidFill>
                  <a:schemeClr val="dk2"/>
                </a:solidFill>
                <a:latin typeface="Oswald"/>
                <a:ea typeface="Oswald"/>
                <a:cs typeface="Oswald"/>
                <a:sym typeface="Oswald"/>
              </a:rPr>
              <a:t>В соответствии с договором с транспортной организацией (на год, квартал, месяц)</a:t>
            </a:r>
            <a:endParaRPr sz="500">
              <a:solidFill>
                <a:srgbClr val="434343"/>
              </a:solidFill>
              <a:highlight>
                <a:srgbClr val="FF0000"/>
              </a:highlight>
              <a:latin typeface="Oswald"/>
              <a:ea typeface="Oswald"/>
              <a:cs typeface="Oswald"/>
              <a:sym typeface="Oswald"/>
            </a:endParaRPr>
          </a:p>
        </p:txBody>
      </p:sp>
      <p:sp>
        <p:nvSpPr>
          <p:cNvPr id="290" name="Google Shape;290;p42"/>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0760</a:t>
            </a:r>
            <a:endParaRPr sz="1500" b="1">
              <a:latin typeface="Oswald"/>
              <a:ea typeface="Oswald"/>
              <a:cs typeface="Oswald"/>
              <a:sym typeface="Oswald"/>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301"/>
        <p:cNvGrpSpPr/>
        <p:nvPr/>
      </p:nvGrpSpPr>
      <p:grpSpPr>
        <a:xfrm>
          <a:off x="0" y="0"/>
          <a:ext cx="0" cy="0"/>
          <a:chOff x="0" y="0"/>
          <a:chExt cx="0" cy="0"/>
        </a:xfrm>
      </p:grpSpPr>
      <p:sp>
        <p:nvSpPr>
          <p:cNvPr id="302" name="Google Shape;302;p44"/>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400">
                <a:solidFill>
                  <a:srgbClr val="000000"/>
                </a:solidFill>
                <a:latin typeface="Oswald"/>
                <a:ea typeface="Oswald"/>
                <a:cs typeface="Oswald"/>
                <a:sym typeface="Oswald"/>
              </a:rPr>
              <a:t>ОБЕСПЕЧЕНИЕ ОТДЫХА И ОЗДОРОВЛЕНИЯ ДЕТЕЙ ЗА СЧЕТ БЮДЖЕТА</a:t>
            </a:r>
            <a:endParaRPr sz="1400">
              <a:solidFill>
                <a:srgbClr val="000000"/>
              </a:solidFill>
              <a:latin typeface="Oswald"/>
              <a:ea typeface="Oswald"/>
              <a:cs typeface="Oswald"/>
              <a:sym typeface="Oswald"/>
            </a:endParaRPr>
          </a:p>
        </p:txBody>
      </p:sp>
      <p:sp>
        <p:nvSpPr>
          <p:cNvPr id="303" name="Google Shape;303;p44"/>
          <p:cNvSpPr/>
          <p:nvPr/>
        </p:nvSpPr>
        <p:spPr>
          <a:xfrm>
            <a:off x="293125" y="1096900"/>
            <a:ext cx="8053500" cy="3688500"/>
          </a:xfrm>
          <a:prstGeom prst="rect">
            <a:avLst/>
          </a:prstGeom>
          <a:no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r>
              <a:rPr lang="ru" b="1">
                <a:solidFill>
                  <a:schemeClr val="dk2"/>
                </a:solidFill>
                <a:latin typeface="Oswald"/>
                <a:ea typeface="Oswald"/>
                <a:cs typeface="Oswald"/>
                <a:sym typeface="Oswald"/>
              </a:rPr>
              <a:t>Нормативные основания</a:t>
            </a:r>
            <a:endParaRPr b="1">
              <a:solidFill>
                <a:schemeClr val="dk2"/>
              </a:solidFill>
              <a:latin typeface="Oswald"/>
              <a:ea typeface="Oswald"/>
              <a:cs typeface="Oswald"/>
              <a:sym typeface="Oswald"/>
            </a:endParaRPr>
          </a:p>
          <a:p>
            <a:pPr marL="0" marR="0" lvl="0" indent="0" algn="ctr" rtl="0">
              <a:spcBef>
                <a:spcPts val="0"/>
              </a:spcBef>
              <a:spcAft>
                <a:spcPts val="0"/>
              </a:spcAft>
              <a:buNone/>
            </a:pPr>
            <a:endParaRPr sz="1300">
              <a:solidFill>
                <a:schemeClr val="dk2"/>
              </a:solidFill>
              <a:latin typeface="Oswald"/>
              <a:ea typeface="Oswald"/>
              <a:cs typeface="Oswald"/>
              <a:sym typeface="Oswald"/>
            </a:endParaRPr>
          </a:p>
          <a:p>
            <a:pPr marL="457200" marR="0" lvl="0" indent="-311150" algn="just" rtl="0">
              <a:spcBef>
                <a:spcPts val="0"/>
              </a:spcBef>
              <a:spcAft>
                <a:spcPts val="0"/>
              </a:spcAft>
              <a:buClr>
                <a:schemeClr val="dk2"/>
              </a:buClr>
              <a:buSzPts val="1300"/>
              <a:buFont typeface="Oswald"/>
              <a:buChar char="●"/>
            </a:pPr>
            <a:r>
              <a:rPr lang="ru" sz="1300">
                <a:solidFill>
                  <a:schemeClr val="dk2"/>
                </a:solidFill>
                <a:latin typeface="Oswald"/>
                <a:ea typeface="Oswald"/>
                <a:cs typeface="Oswald"/>
                <a:sym typeface="Oswald"/>
              </a:rPr>
              <a:t>Закон Свердловской области от 15.06.2011 № 38-ОЗ «Об организации и обеспечении отдыха и оздоровления детей в Свердловской области»</a:t>
            </a:r>
            <a:endParaRPr sz="1300">
              <a:solidFill>
                <a:schemeClr val="dk2"/>
              </a:solidFill>
              <a:latin typeface="Oswald"/>
              <a:ea typeface="Oswald"/>
              <a:cs typeface="Oswald"/>
              <a:sym typeface="Oswald"/>
            </a:endParaRPr>
          </a:p>
          <a:p>
            <a:pPr marL="457200" marR="0" lvl="0" indent="-311150" algn="just" rtl="0">
              <a:spcBef>
                <a:spcPts val="0"/>
              </a:spcBef>
              <a:spcAft>
                <a:spcPts val="0"/>
              </a:spcAft>
              <a:buClr>
                <a:schemeClr val="dk2"/>
              </a:buClr>
              <a:buSzPts val="1300"/>
              <a:buFont typeface="Oswald"/>
              <a:buChar char="●"/>
            </a:pPr>
            <a:r>
              <a:rPr lang="ru" sz="1300">
                <a:solidFill>
                  <a:schemeClr val="dk2"/>
                </a:solidFill>
                <a:latin typeface="Oswald"/>
                <a:ea typeface="Oswald"/>
                <a:cs typeface="Oswald"/>
                <a:sym typeface="Oswald"/>
              </a:rPr>
              <a:t>Постановление Правительства Свердловской области от 03.08.20217 №558-ПП "О мерах по организации и обеспечению отдыха"</a:t>
            </a:r>
            <a:endParaRPr sz="1300">
              <a:solidFill>
                <a:schemeClr val="dk2"/>
              </a:solidFill>
              <a:highlight>
                <a:srgbClr val="FF0000"/>
              </a:highlight>
              <a:latin typeface="Oswald"/>
              <a:ea typeface="Oswald"/>
              <a:cs typeface="Oswald"/>
              <a:sym typeface="Oswald"/>
            </a:endParaRPr>
          </a:p>
          <a:p>
            <a:pPr marL="457200" lvl="0" indent="0" algn="l" rtl="0">
              <a:spcBef>
                <a:spcPts val="0"/>
              </a:spcBef>
              <a:spcAft>
                <a:spcPts val="0"/>
              </a:spcAft>
              <a:buNone/>
            </a:pPr>
            <a:endParaRPr>
              <a:solidFill>
                <a:schemeClr val="dk2"/>
              </a:solidFill>
              <a:latin typeface="Oswald"/>
              <a:ea typeface="Oswald"/>
              <a:cs typeface="Oswald"/>
              <a:sym typeface="Oswald"/>
            </a:endParaRPr>
          </a:p>
          <a:p>
            <a:pPr marL="0" lvl="0" indent="0" algn="ctr" rtl="0">
              <a:spcBef>
                <a:spcPts val="0"/>
              </a:spcBef>
              <a:spcAft>
                <a:spcPts val="0"/>
              </a:spcAft>
              <a:buNone/>
            </a:pPr>
            <a:r>
              <a:rPr lang="ru" b="1">
                <a:solidFill>
                  <a:schemeClr val="dk2"/>
                </a:solidFill>
                <a:latin typeface="Oswald"/>
                <a:ea typeface="Oswald"/>
                <a:cs typeface="Oswald"/>
                <a:sym typeface="Oswald"/>
              </a:rPr>
              <a:t>Форма предоставления - натуральная</a:t>
            </a:r>
            <a:endParaRPr>
              <a:solidFill>
                <a:schemeClr val="dk2"/>
              </a:solidFill>
              <a:latin typeface="Oswald"/>
              <a:ea typeface="Oswald"/>
              <a:cs typeface="Oswald"/>
              <a:sym typeface="Oswald"/>
            </a:endParaRPr>
          </a:p>
          <a:p>
            <a:pPr marL="0" marR="0" lvl="0" indent="0" algn="just" rtl="0">
              <a:spcBef>
                <a:spcPts val="0"/>
              </a:spcBef>
              <a:spcAft>
                <a:spcPts val="0"/>
              </a:spcAft>
              <a:buNone/>
            </a:pPr>
            <a:endParaRPr b="1">
              <a:solidFill>
                <a:schemeClr val="dk2"/>
              </a:solidFill>
              <a:highlight>
                <a:schemeClr val="lt2"/>
              </a:highlight>
              <a:latin typeface="Oswald"/>
              <a:ea typeface="Oswald"/>
              <a:cs typeface="Oswald"/>
              <a:sym typeface="Oswald"/>
            </a:endParaRPr>
          </a:p>
          <a:p>
            <a:pPr marL="457200" lvl="0" indent="0" algn="ctr" rtl="0">
              <a:spcBef>
                <a:spcPts val="0"/>
              </a:spcBef>
              <a:spcAft>
                <a:spcPts val="0"/>
              </a:spcAft>
              <a:buNone/>
            </a:pPr>
            <a:r>
              <a:rPr lang="ru" b="1">
                <a:solidFill>
                  <a:schemeClr val="dk2"/>
                </a:solidFill>
                <a:highlight>
                  <a:schemeClr val="lt2"/>
                </a:highlight>
                <a:latin typeface="Oswald"/>
                <a:ea typeface="Oswald"/>
                <a:cs typeface="Oswald"/>
                <a:sym typeface="Oswald"/>
              </a:rPr>
              <a:t>Периодичность предоставления</a:t>
            </a:r>
            <a:endParaRPr b="1">
              <a:solidFill>
                <a:schemeClr val="dk2"/>
              </a:solidFill>
              <a:highlight>
                <a:schemeClr val="lt2"/>
              </a:highlight>
              <a:latin typeface="Oswald"/>
              <a:ea typeface="Oswald"/>
              <a:cs typeface="Oswald"/>
              <a:sym typeface="Oswald"/>
            </a:endParaRPr>
          </a:p>
          <a:p>
            <a:pPr marL="457200" lvl="0" indent="0" algn="l" rtl="0">
              <a:spcBef>
                <a:spcPts val="0"/>
              </a:spcBef>
              <a:spcAft>
                <a:spcPts val="0"/>
              </a:spcAft>
              <a:buNone/>
            </a:pPr>
            <a:endParaRPr sz="1300">
              <a:solidFill>
                <a:schemeClr val="dk2"/>
              </a:solidFill>
              <a:highlight>
                <a:schemeClr val="lt2"/>
              </a:highlight>
              <a:latin typeface="Oswald"/>
              <a:ea typeface="Oswald"/>
              <a:cs typeface="Oswald"/>
              <a:sym typeface="Oswald"/>
            </a:endParaRPr>
          </a:p>
          <a:p>
            <a:pPr marL="457200" lvl="0" indent="-311150" algn="l" rtl="0">
              <a:spcBef>
                <a:spcPts val="0"/>
              </a:spcBef>
              <a:spcAft>
                <a:spcPts val="0"/>
              </a:spcAft>
              <a:buClr>
                <a:schemeClr val="dk2"/>
              </a:buClr>
              <a:buSzPts val="1300"/>
              <a:buFont typeface="Oswald"/>
              <a:buChar char="●"/>
            </a:pPr>
            <a:r>
              <a:rPr lang="ru" sz="1300">
                <a:solidFill>
                  <a:schemeClr val="dk2"/>
                </a:solidFill>
                <a:highlight>
                  <a:schemeClr val="lt2"/>
                </a:highlight>
                <a:latin typeface="Oswald"/>
                <a:ea typeface="Oswald"/>
                <a:cs typeface="Oswald"/>
                <a:sym typeface="Oswald"/>
              </a:rPr>
              <a:t>В соответствии с приказами о комплектовании ЗОЛ на смену</a:t>
            </a:r>
            <a:endParaRPr sz="200">
              <a:solidFill>
                <a:schemeClr val="dk2"/>
              </a:solidFill>
              <a:highlight>
                <a:schemeClr val="lt2"/>
              </a:highlight>
              <a:latin typeface="Oswald"/>
              <a:ea typeface="Oswald"/>
              <a:cs typeface="Oswald"/>
              <a:sym typeface="Oswald"/>
            </a:endParaRPr>
          </a:p>
        </p:txBody>
      </p:sp>
      <p:sp>
        <p:nvSpPr>
          <p:cNvPr id="304" name="Google Shape;304;p44"/>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0782</a:t>
            </a:r>
            <a:endParaRPr sz="1500" b="1">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112"/>
        <p:cNvGrpSpPr/>
        <p:nvPr/>
      </p:nvGrpSpPr>
      <p:grpSpPr>
        <a:xfrm>
          <a:off x="0" y="0"/>
          <a:ext cx="0" cy="0"/>
          <a:chOff x="0" y="0"/>
          <a:chExt cx="0" cy="0"/>
        </a:xfrm>
      </p:grpSpPr>
      <p:sp>
        <p:nvSpPr>
          <p:cNvPr id="113" name="Google Shape;113;p17"/>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Clr>
                <a:schemeClr val="dk1"/>
              </a:buClr>
              <a:buSzPts val="1100"/>
              <a:buFont typeface="Twentieth Century"/>
              <a:buNone/>
            </a:pPr>
            <a:r>
              <a:rPr lang="ru" sz="1300">
                <a:solidFill>
                  <a:srgbClr val="000000"/>
                </a:solidFill>
                <a:latin typeface="Oswald"/>
                <a:ea typeface="Oswald"/>
                <a:cs typeface="Oswald"/>
                <a:sym typeface="Oswald"/>
              </a:rPr>
              <a:t>ВЫПЛАТА ПОСОБИЯ НА ПРИОБРЕТЕНИЕ УЧЕБНОЙ ЛИТЕРАТУРЫ И ПИСЬМЕННЫХ ПРИНАДЛЕЖНОСТЕЙ</a:t>
            </a:r>
            <a:endParaRPr sz="2600">
              <a:solidFill>
                <a:srgbClr val="000000"/>
              </a:solidFill>
              <a:latin typeface="Oswald"/>
              <a:ea typeface="Oswald"/>
              <a:cs typeface="Oswald"/>
              <a:sym typeface="Oswald"/>
            </a:endParaRPr>
          </a:p>
        </p:txBody>
      </p:sp>
      <p:sp>
        <p:nvSpPr>
          <p:cNvPr id="114" name="Google Shape;114;p17"/>
          <p:cNvSpPr/>
          <p:nvPr/>
        </p:nvSpPr>
        <p:spPr>
          <a:xfrm>
            <a:off x="534800" y="1234750"/>
            <a:ext cx="8053500" cy="3688500"/>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b="1">
                <a:solidFill>
                  <a:schemeClr val="dk2"/>
                </a:solidFill>
                <a:latin typeface="Oswald"/>
                <a:ea typeface="Oswald"/>
                <a:cs typeface="Oswald"/>
                <a:sym typeface="Oswald"/>
              </a:rPr>
              <a:t>Нормативные основания</a:t>
            </a:r>
            <a:endParaRPr b="1">
              <a:solidFill>
                <a:schemeClr val="dk2"/>
              </a:solidFill>
              <a:latin typeface="Oswald"/>
              <a:ea typeface="Oswald"/>
              <a:cs typeface="Oswald"/>
              <a:sym typeface="Oswald"/>
            </a:endParaRPr>
          </a:p>
          <a:p>
            <a:pPr marL="0" marR="0" lvl="0" indent="0" algn="ctr" rtl="0">
              <a:spcBef>
                <a:spcPts val="0"/>
              </a:spcBef>
              <a:spcAft>
                <a:spcPts val="0"/>
              </a:spcAft>
              <a:buNone/>
            </a:pPr>
            <a:endParaRPr b="1">
              <a:solidFill>
                <a:schemeClr val="dk2"/>
              </a:solidFill>
              <a:latin typeface="Oswald"/>
              <a:ea typeface="Oswald"/>
              <a:cs typeface="Oswald"/>
              <a:sym typeface="Oswald"/>
            </a:endParaRPr>
          </a:p>
          <a:p>
            <a:pPr marL="460800" marR="0" lvl="0" indent="-312950" algn="just" rtl="0">
              <a:spcBef>
                <a:spcPts val="0"/>
              </a:spcBef>
              <a:spcAft>
                <a:spcPts val="0"/>
              </a:spcAft>
              <a:buClr>
                <a:schemeClr val="dk2"/>
              </a:buClr>
              <a:buSzPts val="1300"/>
              <a:buFont typeface="Oswald"/>
              <a:buChar char="●"/>
            </a:pPr>
            <a:r>
              <a:rPr lang="ru" sz="1300">
                <a:solidFill>
                  <a:schemeClr val="dk2"/>
                </a:solidFill>
                <a:latin typeface="Oswald"/>
                <a:ea typeface="Oswald"/>
                <a:cs typeface="Oswald"/>
                <a:sym typeface="Oswald"/>
              </a:rPr>
              <a:t>Постановление Правительства Свердловской области от 18.05.2017 № 346-ПП «Об утверждении Положения о размере и порядке выплаты пособия на приобретение учебной литературы и письменных принадлежностей детям-сиротам и детям, оставшимся без попечения родителей, лицам из числа детей-сирот и детей, оставшихся без попечения родителей, лицам, потерявшим в период обучения обоих родителей или единственного родителя, обучающимся по очной форме обучения по основным профессиональным образовательным программам за счет средств областного бюджета или местных бюджетов муниципальных образований, расположенных на территории Свердловской области»</a:t>
            </a:r>
            <a:endParaRPr sz="1300">
              <a:solidFill>
                <a:schemeClr val="dk2"/>
              </a:solidFill>
              <a:latin typeface="Oswald"/>
              <a:ea typeface="Oswald"/>
              <a:cs typeface="Oswald"/>
              <a:sym typeface="Oswald"/>
            </a:endParaRPr>
          </a:p>
          <a:p>
            <a:pPr marL="457200" marR="0" lvl="0" indent="0" algn="just" rtl="0">
              <a:spcBef>
                <a:spcPts val="0"/>
              </a:spcBef>
              <a:spcAft>
                <a:spcPts val="0"/>
              </a:spcAft>
              <a:buNone/>
            </a:pPr>
            <a:endParaRPr sz="1300">
              <a:solidFill>
                <a:schemeClr val="dk2"/>
              </a:solidFill>
              <a:latin typeface="Oswald"/>
              <a:ea typeface="Oswald"/>
              <a:cs typeface="Oswald"/>
              <a:sym typeface="Oswald"/>
            </a:endParaRPr>
          </a:p>
          <a:p>
            <a:pPr marL="0" lvl="0" indent="0" algn="ctr" rtl="0">
              <a:spcBef>
                <a:spcPts val="0"/>
              </a:spcBef>
              <a:spcAft>
                <a:spcPts val="0"/>
              </a:spcAft>
              <a:buNone/>
            </a:pPr>
            <a:r>
              <a:rPr lang="ru" b="1">
                <a:solidFill>
                  <a:schemeClr val="dk2"/>
                </a:solidFill>
                <a:latin typeface="Oswald"/>
                <a:ea typeface="Oswald"/>
                <a:cs typeface="Oswald"/>
                <a:sym typeface="Oswald"/>
              </a:rPr>
              <a:t>Форма предоставления - денежная</a:t>
            </a:r>
            <a:endParaRPr b="1">
              <a:solidFill>
                <a:schemeClr val="dk2"/>
              </a:solidFill>
              <a:latin typeface="Oswald"/>
              <a:ea typeface="Oswald"/>
              <a:cs typeface="Oswald"/>
              <a:sym typeface="Oswald"/>
            </a:endParaRPr>
          </a:p>
          <a:p>
            <a:pPr marL="0" lvl="0" indent="0" algn="ctr" rtl="0">
              <a:spcBef>
                <a:spcPts val="0"/>
              </a:spcBef>
              <a:spcAft>
                <a:spcPts val="0"/>
              </a:spcAft>
              <a:buNone/>
            </a:pPr>
            <a:endParaRPr b="1">
              <a:solidFill>
                <a:schemeClr val="dk2"/>
              </a:solidFill>
              <a:latin typeface="Oswald"/>
              <a:ea typeface="Oswald"/>
              <a:cs typeface="Oswald"/>
              <a:sym typeface="Oswald"/>
            </a:endParaRPr>
          </a:p>
          <a:p>
            <a:pPr marL="460800" marR="0" lvl="0" indent="-312950" algn="l" rtl="0">
              <a:spcBef>
                <a:spcPts val="0"/>
              </a:spcBef>
              <a:spcAft>
                <a:spcPts val="0"/>
              </a:spcAft>
              <a:buClr>
                <a:schemeClr val="dk2"/>
              </a:buClr>
              <a:buSzPts val="1300"/>
              <a:buFont typeface="Oswald"/>
              <a:buChar char="●"/>
            </a:pPr>
            <a:r>
              <a:rPr lang="ru" sz="1300">
                <a:solidFill>
                  <a:schemeClr val="dk2"/>
                </a:solidFill>
                <a:highlight>
                  <a:schemeClr val="lt2"/>
                </a:highlight>
                <a:latin typeface="Oswald"/>
                <a:ea typeface="Oswald"/>
                <a:cs typeface="Oswald"/>
                <a:sym typeface="Oswald"/>
              </a:rPr>
              <a:t>Трехмесячная государственная социальная стипендия без учета районного коэффициента</a:t>
            </a:r>
            <a:endParaRPr sz="1700" b="1">
              <a:solidFill>
                <a:schemeClr val="dk2"/>
              </a:solidFill>
              <a:highlight>
                <a:schemeClr val="lt2"/>
              </a:highlight>
              <a:latin typeface="Oswald"/>
              <a:ea typeface="Oswald"/>
              <a:cs typeface="Oswald"/>
              <a:sym typeface="Oswald"/>
            </a:endParaRPr>
          </a:p>
          <a:p>
            <a:pPr marL="0" marR="0" lvl="0" indent="0" algn="ctr" rtl="0">
              <a:spcBef>
                <a:spcPts val="0"/>
              </a:spcBef>
              <a:spcAft>
                <a:spcPts val="0"/>
              </a:spcAft>
              <a:buNone/>
            </a:pPr>
            <a:endParaRPr>
              <a:solidFill>
                <a:schemeClr val="dk2"/>
              </a:solidFill>
              <a:highlight>
                <a:schemeClr val="lt2"/>
              </a:highlight>
              <a:latin typeface="Oswald"/>
              <a:ea typeface="Oswald"/>
              <a:cs typeface="Oswald"/>
              <a:sym typeface="Oswald"/>
            </a:endParaRPr>
          </a:p>
          <a:p>
            <a:pPr marL="0" lvl="0" indent="0" algn="ctr" rtl="0">
              <a:spcBef>
                <a:spcPts val="0"/>
              </a:spcBef>
              <a:spcAft>
                <a:spcPts val="0"/>
              </a:spcAft>
              <a:buNone/>
            </a:pPr>
            <a:r>
              <a:rPr lang="ru" b="1">
                <a:solidFill>
                  <a:schemeClr val="dk2"/>
                </a:solidFill>
                <a:highlight>
                  <a:schemeClr val="lt2"/>
                </a:highlight>
                <a:latin typeface="Oswald"/>
                <a:ea typeface="Oswald"/>
                <a:cs typeface="Oswald"/>
                <a:sym typeface="Oswald"/>
              </a:rPr>
              <a:t>Периодичность выплаты</a:t>
            </a:r>
            <a:endParaRPr b="1">
              <a:solidFill>
                <a:schemeClr val="dk2"/>
              </a:solidFill>
              <a:highlight>
                <a:schemeClr val="lt2"/>
              </a:highlight>
              <a:latin typeface="Oswald"/>
              <a:ea typeface="Oswald"/>
              <a:cs typeface="Oswald"/>
              <a:sym typeface="Oswald"/>
            </a:endParaRPr>
          </a:p>
          <a:p>
            <a:pPr marL="460800" lvl="0" indent="-312950" algn="l" rtl="0">
              <a:spcBef>
                <a:spcPts val="0"/>
              </a:spcBef>
              <a:spcAft>
                <a:spcPts val="0"/>
              </a:spcAft>
              <a:buClr>
                <a:schemeClr val="dk2"/>
              </a:buClr>
              <a:buSzPts val="1300"/>
              <a:buFont typeface="Oswald"/>
              <a:buChar char="●"/>
            </a:pPr>
            <a:r>
              <a:rPr lang="ru" sz="1300">
                <a:solidFill>
                  <a:schemeClr val="dk2"/>
                </a:solidFill>
                <a:latin typeface="Oswald"/>
                <a:ea typeface="Oswald"/>
                <a:cs typeface="Oswald"/>
                <a:sym typeface="Oswald"/>
              </a:rPr>
              <a:t>Ежегодно</a:t>
            </a:r>
            <a:endParaRPr sz="1300">
              <a:solidFill>
                <a:schemeClr val="dk2"/>
              </a:solidFill>
              <a:latin typeface="Oswald"/>
              <a:ea typeface="Oswald"/>
              <a:cs typeface="Oswald"/>
              <a:sym typeface="Oswald"/>
            </a:endParaRPr>
          </a:p>
          <a:p>
            <a:pPr marL="460800" lvl="0" indent="-312950" algn="l" rtl="0">
              <a:spcBef>
                <a:spcPts val="0"/>
              </a:spcBef>
              <a:spcAft>
                <a:spcPts val="0"/>
              </a:spcAft>
              <a:buClr>
                <a:schemeClr val="dk2"/>
              </a:buClr>
              <a:buSzPts val="1300"/>
              <a:buFont typeface="Oswald"/>
              <a:buChar char="●"/>
            </a:pPr>
            <a:r>
              <a:rPr lang="ru" sz="1300">
                <a:solidFill>
                  <a:schemeClr val="dk2"/>
                </a:solidFill>
                <a:latin typeface="Oswald"/>
                <a:ea typeface="Oswald"/>
                <a:cs typeface="Oswald"/>
                <a:sym typeface="Oswald"/>
              </a:rPr>
              <a:t>Не позднее 30 дней с начала учебного года </a:t>
            </a:r>
            <a:endParaRPr sz="1100">
              <a:solidFill>
                <a:schemeClr val="dk2"/>
              </a:solidFill>
              <a:latin typeface="Oswald"/>
              <a:ea typeface="Oswald"/>
              <a:cs typeface="Oswald"/>
              <a:sym typeface="Oswald"/>
            </a:endParaRPr>
          </a:p>
        </p:txBody>
      </p:sp>
      <p:sp>
        <p:nvSpPr>
          <p:cNvPr id="115" name="Google Shape;115;p17"/>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0471</a:t>
            </a:r>
            <a:endParaRPr sz="1500" b="1">
              <a:latin typeface="Oswald"/>
              <a:ea typeface="Oswald"/>
              <a:cs typeface="Oswald"/>
              <a:sym typeface="Oswa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126"/>
        <p:cNvGrpSpPr/>
        <p:nvPr/>
      </p:nvGrpSpPr>
      <p:grpSpPr>
        <a:xfrm>
          <a:off x="0" y="0"/>
          <a:ext cx="0" cy="0"/>
          <a:chOff x="0" y="0"/>
          <a:chExt cx="0" cy="0"/>
        </a:xfrm>
      </p:grpSpPr>
      <p:sp>
        <p:nvSpPr>
          <p:cNvPr id="127" name="Google Shape;127;p19"/>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Clr>
                <a:schemeClr val="dk1"/>
              </a:buClr>
              <a:buSzPts val="1100"/>
              <a:buFont typeface="Twentieth Century"/>
              <a:buNone/>
            </a:pPr>
            <a:r>
              <a:rPr lang="ru" sz="1300">
                <a:solidFill>
                  <a:srgbClr val="000000"/>
                </a:solidFill>
                <a:latin typeface="Oswald"/>
                <a:ea typeface="Oswald"/>
                <a:cs typeface="Oswald"/>
                <a:sym typeface="Oswald"/>
              </a:rPr>
              <a:t>ДЕНЕЖНАЯ КОМПЕНСАЦИЯ НА ПРИОБРЕТЕНИЕ КОМПЛЕКТА ОДЕЖДЫ, ОБУВИ, МЯГКОГО ИНВЕНТАРЯ ДЛЯ ВЫПУСКНИКОВ</a:t>
            </a:r>
            <a:endParaRPr sz="1300">
              <a:solidFill>
                <a:srgbClr val="000000"/>
              </a:solidFill>
              <a:latin typeface="Oswald"/>
              <a:ea typeface="Oswald"/>
              <a:cs typeface="Oswald"/>
              <a:sym typeface="Oswald"/>
            </a:endParaRPr>
          </a:p>
        </p:txBody>
      </p:sp>
      <p:sp>
        <p:nvSpPr>
          <p:cNvPr id="128" name="Google Shape;128;p19"/>
          <p:cNvSpPr/>
          <p:nvPr/>
        </p:nvSpPr>
        <p:spPr>
          <a:xfrm>
            <a:off x="545250" y="1270925"/>
            <a:ext cx="8053500" cy="3688500"/>
          </a:xfrm>
          <a:prstGeom prst="rect">
            <a:avLst/>
          </a:prstGeom>
          <a:noFill/>
          <a:ln>
            <a:noFill/>
          </a:ln>
        </p:spPr>
        <p:txBody>
          <a:bodyPr spcFirstLastPara="1" wrap="square" lIns="90000" tIns="34275" rIns="68575" bIns="34275" anchor="ctr" anchorCtr="0">
            <a:noAutofit/>
          </a:bodyPr>
          <a:lstStyle/>
          <a:p>
            <a:pPr marL="0" marR="0" lvl="0" indent="0" algn="ctr" rtl="0">
              <a:spcBef>
                <a:spcPts val="0"/>
              </a:spcBef>
              <a:spcAft>
                <a:spcPts val="0"/>
              </a:spcAft>
              <a:buNone/>
            </a:pPr>
            <a:r>
              <a:rPr lang="ru" b="1">
                <a:solidFill>
                  <a:schemeClr val="dk2"/>
                </a:solidFill>
                <a:latin typeface="Oswald"/>
                <a:ea typeface="Oswald"/>
                <a:cs typeface="Oswald"/>
                <a:sym typeface="Oswald"/>
              </a:rPr>
              <a:t>Нормативные основания</a:t>
            </a:r>
            <a:endParaRPr b="1">
              <a:solidFill>
                <a:schemeClr val="dk2"/>
              </a:solidFill>
              <a:latin typeface="Oswald"/>
              <a:ea typeface="Oswald"/>
              <a:cs typeface="Oswald"/>
              <a:sym typeface="Oswald"/>
            </a:endParaRPr>
          </a:p>
          <a:p>
            <a:pPr marL="0" marR="0" lvl="0" indent="0" algn="ctr" rtl="0">
              <a:spcBef>
                <a:spcPts val="0"/>
              </a:spcBef>
              <a:spcAft>
                <a:spcPts val="0"/>
              </a:spcAft>
              <a:buNone/>
            </a:pPr>
            <a:endParaRPr b="1">
              <a:solidFill>
                <a:schemeClr val="dk2"/>
              </a:solidFill>
              <a:latin typeface="Oswald"/>
              <a:ea typeface="Oswald"/>
              <a:cs typeface="Oswald"/>
              <a:sym typeface="Oswald"/>
            </a:endParaRPr>
          </a:p>
          <a:p>
            <a:pPr marL="460800" marR="0" lvl="0" indent="-319300" algn="just" rtl="0">
              <a:spcBef>
                <a:spcPts val="0"/>
              </a:spcBef>
              <a:spcAft>
                <a:spcPts val="0"/>
              </a:spcAft>
              <a:buClr>
                <a:schemeClr val="dk2"/>
              </a:buClr>
              <a:buSzPts val="1400"/>
              <a:buFont typeface="Oswald"/>
              <a:buChar char="●"/>
            </a:pPr>
            <a:r>
              <a:rPr lang="ru">
                <a:solidFill>
                  <a:schemeClr val="dk2"/>
                </a:solidFill>
                <a:latin typeface="Oswald"/>
                <a:ea typeface="Oswald"/>
                <a:cs typeface="Oswald"/>
                <a:sym typeface="Oswald"/>
              </a:rPr>
              <a:t>476-ПП от 05.07.2017 “Об утверждении норм, по которым осуществляется полное государственное обеспечение обучающихся, в том числе обеспечение питанием, одеждой, обувью, жестким и 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денежных компенсаций, а также единовременного пособия выпускникам”</a:t>
            </a:r>
            <a:endParaRPr>
              <a:solidFill>
                <a:schemeClr val="dk2"/>
              </a:solidFill>
              <a:latin typeface="Oswald"/>
              <a:ea typeface="Oswald"/>
              <a:cs typeface="Oswald"/>
              <a:sym typeface="Oswald"/>
            </a:endParaRPr>
          </a:p>
          <a:p>
            <a:pPr marL="457200" marR="0" lvl="0" indent="0" algn="just" rtl="0">
              <a:spcBef>
                <a:spcPts val="0"/>
              </a:spcBef>
              <a:spcAft>
                <a:spcPts val="0"/>
              </a:spcAft>
              <a:buNone/>
            </a:pPr>
            <a:endParaRPr>
              <a:solidFill>
                <a:schemeClr val="dk2"/>
              </a:solidFill>
              <a:latin typeface="Oswald"/>
              <a:ea typeface="Oswald"/>
              <a:cs typeface="Oswald"/>
              <a:sym typeface="Oswald"/>
            </a:endParaRPr>
          </a:p>
          <a:p>
            <a:pPr marL="0" lvl="0" indent="0" algn="ctr" rtl="0">
              <a:spcBef>
                <a:spcPts val="0"/>
              </a:spcBef>
              <a:spcAft>
                <a:spcPts val="0"/>
              </a:spcAft>
              <a:buNone/>
            </a:pPr>
            <a:r>
              <a:rPr lang="ru" b="1">
                <a:solidFill>
                  <a:schemeClr val="dk2"/>
                </a:solidFill>
                <a:latin typeface="Oswald"/>
                <a:ea typeface="Oswald"/>
                <a:cs typeface="Oswald"/>
                <a:sym typeface="Oswald"/>
              </a:rPr>
              <a:t>Форма предоставления - денежная</a:t>
            </a:r>
            <a:endParaRPr b="1">
              <a:solidFill>
                <a:schemeClr val="dk2"/>
              </a:solidFill>
              <a:latin typeface="Oswald"/>
              <a:ea typeface="Oswald"/>
              <a:cs typeface="Oswald"/>
              <a:sym typeface="Oswald"/>
            </a:endParaRPr>
          </a:p>
          <a:p>
            <a:pPr marL="0" lvl="0" indent="0" algn="ctr" rtl="0">
              <a:spcBef>
                <a:spcPts val="0"/>
              </a:spcBef>
              <a:spcAft>
                <a:spcPts val="0"/>
              </a:spcAft>
              <a:buNone/>
            </a:pPr>
            <a:endParaRPr b="1">
              <a:solidFill>
                <a:schemeClr val="dk2"/>
              </a:solidFill>
              <a:latin typeface="Oswald"/>
              <a:ea typeface="Oswald"/>
              <a:cs typeface="Oswald"/>
              <a:sym typeface="Oswald"/>
            </a:endParaRPr>
          </a:p>
          <a:p>
            <a:pPr marL="460800" marR="0" lvl="0" indent="-312950" algn="just" rtl="0">
              <a:spcBef>
                <a:spcPts val="0"/>
              </a:spcBef>
              <a:spcAft>
                <a:spcPts val="0"/>
              </a:spcAft>
              <a:buClr>
                <a:schemeClr val="dk2"/>
              </a:buClr>
              <a:buSzPts val="1300"/>
              <a:buFont typeface="Oswald"/>
              <a:buChar char="●"/>
            </a:pPr>
            <a:r>
              <a:rPr lang="ru">
                <a:solidFill>
                  <a:schemeClr val="dk2"/>
                </a:solidFill>
                <a:latin typeface="Oswald"/>
                <a:ea typeface="Oswald"/>
                <a:cs typeface="Oswald"/>
                <a:sym typeface="Oswald"/>
              </a:rPr>
              <a:t>47 579 рублей (</a:t>
            </a:r>
            <a:r>
              <a:rPr lang="ru">
                <a:solidFill>
                  <a:schemeClr val="dk2"/>
                </a:solidFill>
                <a:highlight>
                  <a:schemeClr val="lt2"/>
                </a:highlight>
                <a:latin typeface="Oswald"/>
                <a:ea typeface="Oswald"/>
                <a:cs typeface="Oswald"/>
                <a:sym typeface="Oswald"/>
              </a:rPr>
              <a:t>по состоянию на 01.01.2021)</a:t>
            </a:r>
            <a:endParaRPr>
              <a:solidFill>
                <a:schemeClr val="dk2"/>
              </a:solidFill>
              <a:highlight>
                <a:schemeClr val="lt2"/>
              </a:highlight>
              <a:latin typeface="Oswald"/>
              <a:ea typeface="Oswald"/>
              <a:cs typeface="Oswald"/>
              <a:sym typeface="Oswald"/>
            </a:endParaRPr>
          </a:p>
          <a:p>
            <a:pPr marL="457200" marR="0" lvl="0" indent="0" algn="just" rtl="0">
              <a:spcBef>
                <a:spcPts val="0"/>
              </a:spcBef>
              <a:spcAft>
                <a:spcPts val="0"/>
              </a:spcAft>
              <a:buNone/>
            </a:pPr>
            <a:endParaRPr>
              <a:solidFill>
                <a:schemeClr val="dk2"/>
              </a:solidFill>
              <a:latin typeface="Oswald"/>
              <a:ea typeface="Oswald"/>
              <a:cs typeface="Oswald"/>
              <a:sym typeface="Oswald"/>
            </a:endParaRPr>
          </a:p>
          <a:p>
            <a:pPr marL="0" marR="0" lvl="0" indent="0" algn="ctr" rtl="0">
              <a:spcBef>
                <a:spcPts val="0"/>
              </a:spcBef>
              <a:spcAft>
                <a:spcPts val="0"/>
              </a:spcAft>
              <a:buNone/>
            </a:pPr>
            <a:r>
              <a:rPr lang="ru" b="1">
                <a:solidFill>
                  <a:schemeClr val="dk2"/>
                </a:solidFill>
                <a:latin typeface="Oswald"/>
                <a:ea typeface="Oswald"/>
                <a:cs typeface="Oswald"/>
                <a:sym typeface="Oswald"/>
              </a:rPr>
              <a:t>Периодичность выплаты</a:t>
            </a:r>
            <a:endParaRPr b="1">
              <a:solidFill>
                <a:schemeClr val="dk2"/>
              </a:solidFill>
              <a:latin typeface="Oswald"/>
              <a:ea typeface="Oswald"/>
              <a:cs typeface="Oswald"/>
              <a:sym typeface="Oswald"/>
            </a:endParaRPr>
          </a:p>
          <a:p>
            <a:pPr marL="460800" lvl="0" indent="-319300" algn="l" rtl="0">
              <a:spcBef>
                <a:spcPts val="0"/>
              </a:spcBef>
              <a:spcAft>
                <a:spcPts val="0"/>
              </a:spcAft>
              <a:buClr>
                <a:schemeClr val="dk2"/>
              </a:buClr>
              <a:buSzPts val="1400"/>
              <a:buFont typeface="Oswald"/>
              <a:buChar char="●"/>
            </a:pPr>
            <a:r>
              <a:rPr lang="ru">
                <a:solidFill>
                  <a:schemeClr val="dk2"/>
                </a:solidFill>
                <a:latin typeface="Oswald"/>
                <a:ea typeface="Oswald"/>
                <a:cs typeface="Oswald"/>
                <a:sym typeface="Oswald"/>
              </a:rPr>
              <a:t>Единовременно</a:t>
            </a:r>
            <a:endParaRPr>
              <a:solidFill>
                <a:schemeClr val="dk2"/>
              </a:solidFill>
              <a:latin typeface="Oswald"/>
              <a:ea typeface="Oswald"/>
              <a:cs typeface="Oswald"/>
              <a:sym typeface="Oswald"/>
            </a:endParaRPr>
          </a:p>
          <a:p>
            <a:pPr marL="457200" lvl="0" indent="0" algn="l" rtl="0">
              <a:spcBef>
                <a:spcPts val="1000"/>
              </a:spcBef>
              <a:spcAft>
                <a:spcPts val="0"/>
              </a:spcAft>
              <a:buNone/>
            </a:pPr>
            <a:endParaRPr sz="1300">
              <a:solidFill>
                <a:schemeClr val="dk2"/>
              </a:solidFill>
              <a:latin typeface="Oswald"/>
              <a:ea typeface="Oswald"/>
              <a:cs typeface="Oswald"/>
              <a:sym typeface="Oswald"/>
            </a:endParaRPr>
          </a:p>
          <a:p>
            <a:pPr marL="457200" marR="0" lvl="0" indent="0" algn="ctr" rtl="0">
              <a:spcBef>
                <a:spcPts val="1000"/>
              </a:spcBef>
              <a:spcAft>
                <a:spcPts val="0"/>
              </a:spcAft>
              <a:buNone/>
            </a:pPr>
            <a:endParaRPr b="1">
              <a:solidFill>
                <a:srgbClr val="FF0000"/>
              </a:solidFill>
              <a:latin typeface="Oswald"/>
              <a:ea typeface="Oswald"/>
              <a:cs typeface="Oswald"/>
              <a:sym typeface="Oswald"/>
            </a:endParaRPr>
          </a:p>
        </p:txBody>
      </p:sp>
      <p:sp>
        <p:nvSpPr>
          <p:cNvPr id="129" name="Google Shape;129;p19"/>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0475</a:t>
            </a:r>
            <a:endParaRPr sz="1500" b="1">
              <a:latin typeface="Oswald"/>
              <a:ea typeface="Oswald"/>
              <a:cs typeface="Oswald"/>
              <a:sym typeface="Oswa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140"/>
        <p:cNvGrpSpPr/>
        <p:nvPr/>
      </p:nvGrpSpPr>
      <p:grpSpPr>
        <a:xfrm>
          <a:off x="0" y="0"/>
          <a:ext cx="0" cy="0"/>
          <a:chOff x="0" y="0"/>
          <a:chExt cx="0" cy="0"/>
        </a:xfrm>
      </p:grpSpPr>
      <p:sp>
        <p:nvSpPr>
          <p:cNvPr id="141" name="Google Shape;141;p21"/>
          <p:cNvSpPr/>
          <p:nvPr/>
        </p:nvSpPr>
        <p:spPr>
          <a:xfrm>
            <a:off x="534800" y="1234750"/>
            <a:ext cx="8053500" cy="3688500"/>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b="1">
                <a:solidFill>
                  <a:schemeClr val="dk2"/>
                </a:solidFill>
                <a:latin typeface="Oswald"/>
                <a:ea typeface="Oswald"/>
                <a:cs typeface="Oswald"/>
                <a:sym typeface="Oswald"/>
              </a:rPr>
              <a:t>Нормативные основания</a:t>
            </a:r>
            <a:endParaRPr b="1">
              <a:solidFill>
                <a:schemeClr val="dk2"/>
              </a:solidFill>
              <a:latin typeface="Oswald"/>
              <a:ea typeface="Oswald"/>
              <a:cs typeface="Oswald"/>
              <a:sym typeface="Oswald"/>
            </a:endParaRPr>
          </a:p>
          <a:p>
            <a:pPr marL="0" marR="0" lvl="0" indent="0" algn="ctr" rtl="0">
              <a:spcBef>
                <a:spcPts val="0"/>
              </a:spcBef>
              <a:spcAft>
                <a:spcPts val="0"/>
              </a:spcAft>
              <a:buNone/>
            </a:pPr>
            <a:endParaRPr b="1">
              <a:solidFill>
                <a:schemeClr val="dk2"/>
              </a:solidFill>
              <a:latin typeface="Oswald"/>
              <a:ea typeface="Oswald"/>
              <a:cs typeface="Oswald"/>
              <a:sym typeface="Oswald"/>
            </a:endParaRPr>
          </a:p>
          <a:p>
            <a:pPr marL="460800" marR="0" lvl="0" indent="-319300" algn="just" rtl="0">
              <a:spcBef>
                <a:spcPts val="0"/>
              </a:spcBef>
              <a:spcAft>
                <a:spcPts val="0"/>
              </a:spcAft>
              <a:buClr>
                <a:schemeClr val="dk2"/>
              </a:buClr>
              <a:buSzPts val="1400"/>
              <a:buFont typeface="Oswald"/>
              <a:buChar char="●"/>
            </a:pPr>
            <a:r>
              <a:rPr lang="ru">
                <a:solidFill>
                  <a:schemeClr val="dk2"/>
                </a:solidFill>
                <a:latin typeface="Oswald"/>
                <a:ea typeface="Oswald"/>
                <a:cs typeface="Oswald"/>
                <a:sym typeface="Oswald"/>
              </a:rPr>
              <a:t>476-ПП от 05.07.2017 “Об утверждении норм, по которым осуществляется полное государственное обеспечение обучающихся, в том числе обеспечение питанием, одеждой, обувью, жестким и 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денежных компенсаций, а также единовременного пособия выпускникам”</a:t>
            </a:r>
            <a:endParaRPr>
              <a:solidFill>
                <a:schemeClr val="dk2"/>
              </a:solidFill>
              <a:latin typeface="Oswald"/>
              <a:ea typeface="Oswald"/>
              <a:cs typeface="Oswald"/>
              <a:sym typeface="Oswald"/>
            </a:endParaRPr>
          </a:p>
          <a:p>
            <a:pPr marL="457200" marR="0" lvl="0" indent="0" algn="just" rtl="0">
              <a:spcBef>
                <a:spcPts val="0"/>
              </a:spcBef>
              <a:spcAft>
                <a:spcPts val="0"/>
              </a:spcAft>
              <a:buNone/>
            </a:pPr>
            <a:endParaRPr>
              <a:solidFill>
                <a:schemeClr val="dk2"/>
              </a:solidFill>
              <a:latin typeface="Oswald"/>
              <a:ea typeface="Oswald"/>
              <a:cs typeface="Oswald"/>
              <a:sym typeface="Oswald"/>
            </a:endParaRPr>
          </a:p>
          <a:p>
            <a:pPr marL="0" lvl="0" indent="0" algn="ctr" rtl="0">
              <a:spcBef>
                <a:spcPts val="0"/>
              </a:spcBef>
              <a:spcAft>
                <a:spcPts val="0"/>
              </a:spcAft>
              <a:buNone/>
            </a:pPr>
            <a:r>
              <a:rPr lang="ru" b="1">
                <a:solidFill>
                  <a:schemeClr val="dk2"/>
                </a:solidFill>
                <a:latin typeface="Oswald"/>
                <a:ea typeface="Oswald"/>
                <a:cs typeface="Oswald"/>
                <a:sym typeface="Oswald"/>
              </a:rPr>
              <a:t>Форма предоставления - денежная</a:t>
            </a:r>
            <a:endParaRPr b="1">
              <a:solidFill>
                <a:schemeClr val="dk2"/>
              </a:solidFill>
              <a:latin typeface="Oswald"/>
              <a:ea typeface="Oswald"/>
              <a:cs typeface="Oswald"/>
              <a:sym typeface="Oswald"/>
            </a:endParaRPr>
          </a:p>
          <a:p>
            <a:pPr marL="0" lvl="0" indent="0" algn="ctr" rtl="0">
              <a:spcBef>
                <a:spcPts val="0"/>
              </a:spcBef>
              <a:spcAft>
                <a:spcPts val="0"/>
              </a:spcAft>
              <a:buNone/>
            </a:pPr>
            <a:endParaRPr b="1">
              <a:solidFill>
                <a:schemeClr val="dk2"/>
              </a:solidFill>
              <a:latin typeface="Oswald"/>
              <a:ea typeface="Oswald"/>
              <a:cs typeface="Oswald"/>
              <a:sym typeface="Oswald"/>
            </a:endParaRPr>
          </a:p>
          <a:p>
            <a:pPr marL="460800" marR="0" lvl="0" indent="-312950" algn="just" rtl="0">
              <a:spcBef>
                <a:spcPts val="0"/>
              </a:spcBef>
              <a:spcAft>
                <a:spcPts val="0"/>
              </a:spcAft>
              <a:buClr>
                <a:schemeClr val="dk2"/>
              </a:buClr>
              <a:buSzPts val="1300"/>
              <a:buFont typeface="Oswald"/>
              <a:buChar char="●"/>
            </a:pPr>
            <a:r>
              <a:rPr lang="ru">
                <a:solidFill>
                  <a:schemeClr val="dk2"/>
                </a:solidFill>
                <a:latin typeface="Oswald"/>
                <a:ea typeface="Oswald"/>
                <a:cs typeface="Oswald"/>
                <a:sym typeface="Oswald"/>
              </a:rPr>
              <a:t>1169,9 рублей (по состоянию на 01.01.2021).</a:t>
            </a:r>
            <a:endParaRPr>
              <a:solidFill>
                <a:schemeClr val="dk2"/>
              </a:solidFill>
              <a:latin typeface="Oswald"/>
              <a:ea typeface="Oswald"/>
              <a:cs typeface="Oswald"/>
              <a:sym typeface="Oswald"/>
            </a:endParaRPr>
          </a:p>
          <a:p>
            <a:pPr marL="457200" marR="0" lvl="0" indent="0" algn="just" rtl="0">
              <a:spcBef>
                <a:spcPts val="0"/>
              </a:spcBef>
              <a:spcAft>
                <a:spcPts val="0"/>
              </a:spcAft>
              <a:buNone/>
            </a:pPr>
            <a:endParaRPr>
              <a:solidFill>
                <a:schemeClr val="dk2"/>
              </a:solidFill>
              <a:latin typeface="Oswald"/>
              <a:ea typeface="Oswald"/>
              <a:cs typeface="Oswald"/>
              <a:sym typeface="Oswald"/>
            </a:endParaRPr>
          </a:p>
          <a:p>
            <a:pPr marL="0" lvl="0" indent="0" algn="ctr" rtl="0">
              <a:spcBef>
                <a:spcPts val="0"/>
              </a:spcBef>
              <a:spcAft>
                <a:spcPts val="0"/>
              </a:spcAft>
              <a:buNone/>
            </a:pPr>
            <a:r>
              <a:rPr lang="ru" b="1">
                <a:solidFill>
                  <a:schemeClr val="dk2"/>
                </a:solidFill>
                <a:latin typeface="Oswald"/>
                <a:ea typeface="Oswald"/>
                <a:cs typeface="Oswald"/>
                <a:sym typeface="Oswald"/>
              </a:rPr>
              <a:t>Периодичность выплаты</a:t>
            </a:r>
            <a:endParaRPr b="1">
              <a:solidFill>
                <a:schemeClr val="dk2"/>
              </a:solidFill>
              <a:latin typeface="Oswald"/>
              <a:ea typeface="Oswald"/>
              <a:cs typeface="Oswald"/>
              <a:sym typeface="Oswald"/>
            </a:endParaRPr>
          </a:p>
          <a:p>
            <a:pPr marL="460800" lvl="0" indent="-312950" algn="l" rtl="0">
              <a:spcBef>
                <a:spcPts val="0"/>
              </a:spcBef>
              <a:spcAft>
                <a:spcPts val="0"/>
              </a:spcAft>
              <a:buClr>
                <a:schemeClr val="dk2"/>
              </a:buClr>
              <a:buSzPts val="1300"/>
              <a:buFont typeface="Oswald"/>
              <a:buChar char="●"/>
            </a:pPr>
            <a:r>
              <a:rPr lang="ru">
                <a:solidFill>
                  <a:schemeClr val="dk2"/>
                </a:solidFill>
                <a:latin typeface="Oswald"/>
                <a:ea typeface="Oswald"/>
                <a:cs typeface="Oswald"/>
                <a:sym typeface="Oswald"/>
              </a:rPr>
              <a:t>Единовременно</a:t>
            </a:r>
            <a:endParaRPr sz="1500">
              <a:solidFill>
                <a:srgbClr val="FF0000"/>
              </a:solidFill>
              <a:latin typeface="Oswald"/>
              <a:ea typeface="Oswald"/>
              <a:cs typeface="Oswald"/>
              <a:sym typeface="Oswald"/>
            </a:endParaRPr>
          </a:p>
        </p:txBody>
      </p:sp>
      <p:sp>
        <p:nvSpPr>
          <p:cNvPr id="142" name="Google Shape;142;p21"/>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0475</a:t>
            </a:r>
            <a:endParaRPr sz="1500" b="1">
              <a:latin typeface="Oswald"/>
              <a:ea typeface="Oswald"/>
              <a:cs typeface="Oswald"/>
              <a:sym typeface="Oswald"/>
            </a:endParaRPr>
          </a:p>
        </p:txBody>
      </p:sp>
      <p:sp>
        <p:nvSpPr>
          <p:cNvPr id="143" name="Google Shape;143;p21"/>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300">
                <a:solidFill>
                  <a:srgbClr val="000000"/>
                </a:solidFill>
                <a:latin typeface="Oswald"/>
                <a:ea typeface="Oswald"/>
                <a:cs typeface="Oswald"/>
                <a:sym typeface="Oswald"/>
              </a:rPr>
              <a:t>ЕДИНОВРЕМЕННОЕ ДЕНЕЖНОЕ ПОСОБИЕ ВЫПУСКНИКАМ</a:t>
            </a:r>
            <a:endParaRPr sz="1200">
              <a:solidFill>
                <a:srgbClr val="000000"/>
              </a:solidFill>
              <a:latin typeface="Montserrat"/>
              <a:ea typeface="Montserrat"/>
              <a:cs typeface="Montserrat"/>
              <a:sym typeface="Montserra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147"/>
        <p:cNvGrpSpPr/>
        <p:nvPr/>
      </p:nvGrpSpPr>
      <p:grpSpPr>
        <a:xfrm>
          <a:off x="0" y="0"/>
          <a:ext cx="0" cy="0"/>
          <a:chOff x="0" y="0"/>
          <a:chExt cx="0" cy="0"/>
        </a:xfrm>
      </p:grpSpPr>
      <p:sp>
        <p:nvSpPr>
          <p:cNvPr id="148" name="Google Shape;148;p22"/>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300">
                <a:solidFill>
                  <a:srgbClr val="000000"/>
                </a:solidFill>
                <a:latin typeface="Oswald"/>
                <a:ea typeface="Oswald"/>
                <a:cs typeface="Oswald"/>
                <a:sym typeface="Oswald"/>
              </a:rPr>
              <a:t>ЕДИНОВРЕМЕННОЕ ДЕНЕЖНОЕ ПОСОБИЕ ВЫПУСКНИКАМ</a:t>
            </a:r>
            <a:endParaRPr sz="1200">
              <a:solidFill>
                <a:srgbClr val="000000"/>
              </a:solidFill>
              <a:latin typeface="Montserrat"/>
              <a:ea typeface="Montserrat"/>
              <a:cs typeface="Montserrat"/>
              <a:sym typeface="Montserrat"/>
            </a:endParaRPr>
          </a:p>
        </p:txBody>
      </p:sp>
      <p:sp>
        <p:nvSpPr>
          <p:cNvPr id="149" name="Google Shape;149;p22"/>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0475</a:t>
            </a:r>
            <a:endParaRPr sz="1500" b="1">
              <a:latin typeface="Oswald"/>
              <a:ea typeface="Oswald"/>
              <a:cs typeface="Oswald"/>
              <a:sym typeface="Oswald"/>
            </a:endParaRPr>
          </a:p>
        </p:txBody>
      </p:sp>
      <p:graphicFrame>
        <p:nvGraphicFramePr>
          <p:cNvPr id="150" name="Google Shape;150;p22"/>
          <p:cNvGraphicFramePr/>
          <p:nvPr/>
        </p:nvGraphicFramePr>
        <p:xfrm>
          <a:off x="324888" y="1271770"/>
          <a:ext cx="8494225" cy="2743050"/>
        </p:xfrm>
        <a:graphic>
          <a:graphicData uri="http://schemas.openxmlformats.org/drawingml/2006/table">
            <a:tbl>
              <a:tblPr>
                <a:noFill/>
                <a:tableStyleId>{DD3FBA0D-04F5-4443-B917-EEE434CCA82E}</a:tableStyleId>
              </a:tblPr>
              <a:tblGrid>
                <a:gridCol w="4590675">
                  <a:extLst>
                    <a:ext uri="{9D8B030D-6E8A-4147-A177-3AD203B41FA5}">
                      <a16:colId xmlns:a16="http://schemas.microsoft.com/office/drawing/2014/main" val="20000"/>
                    </a:ext>
                  </a:extLst>
                </a:gridCol>
                <a:gridCol w="3903550">
                  <a:extLst>
                    <a:ext uri="{9D8B030D-6E8A-4147-A177-3AD203B41FA5}">
                      <a16:colId xmlns:a16="http://schemas.microsoft.com/office/drawing/2014/main" val="20001"/>
                    </a:ext>
                  </a:extLst>
                </a:gridCol>
              </a:tblGrid>
              <a:tr h="269300">
                <a:tc>
                  <a:txBody>
                    <a:bodyPr/>
                    <a:lstStyle/>
                    <a:p>
                      <a:pPr marL="0" lvl="0" indent="0" algn="l" rtl="0">
                        <a:spcBef>
                          <a:spcPts val="0"/>
                        </a:spcBef>
                        <a:spcAft>
                          <a:spcPts val="0"/>
                        </a:spcAft>
                        <a:buNone/>
                      </a:pPr>
                      <a:r>
                        <a:rPr lang="ru" sz="1200" b="1">
                          <a:latin typeface="Oswald"/>
                          <a:ea typeface="Oswald"/>
                          <a:cs typeface="Oswald"/>
                          <a:sym typeface="Oswald"/>
                        </a:rPr>
                        <a:t>Категория получателей</a:t>
                      </a:r>
                      <a:endParaRPr sz="1200" b="1">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709425">
                <a:tc>
                  <a:txBody>
                    <a:bodyPr/>
                    <a:lstStyle/>
                    <a:p>
                      <a:pPr marL="179999" lvl="0" indent="-162599" algn="l" rtl="0">
                        <a:spcBef>
                          <a:spcPts val="0"/>
                        </a:spcBef>
                        <a:spcAft>
                          <a:spcPts val="0"/>
                        </a:spcAft>
                        <a:buSzPts val="1200"/>
                        <a:buFont typeface="Oswald"/>
                        <a:buChar char="●"/>
                      </a:pPr>
                      <a:r>
                        <a:rPr lang="ru" sz="1200">
                          <a:latin typeface="Oswald"/>
                          <a:ea typeface="Oswald"/>
                          <a:cs typeface="Oswald"/>
                          <a:sym typeface="Oswald"/>
                        </a:rPr>
                        <a:t>Дети в возрасте до 18 лет, а также старше этого возраста, обучающиеся по очной форме по основным образовательным программам в организациях, осуществляющих образовательную деятельность, до окончания ими такого обучения, но не дольше чем до достижения ими возраста 23 лет, потерявшие единственного или обоих родителей</a:t>
                      </a:r>
                      <a:endParaRPr sz="1200">
                        <a:latin typeface="Oswald"/>
                        <a:ea typeface="Oswald"/>
                        <a:cs typeface="Oswald"/>
                        <a:sym typeface="Oswald"/>
                      </a:endParaRPr>
                    </a:p>
                  </a:txBody>
                  <a:tcPr marL="91425" marR="91425" marT="91425" marB="91425"/>
                </a:tc>
                <a:tc>
                  <a:txBody>
                    <a:bodyPr/>
                    <a:lstStyle/>
                    <a:p>
                      <a:pPr marL="179999" lvl="0" indent="-161925" algn="l" rtl="0">
                        <a:spcBef>
                          <a:spcPts val="0"/>
                        </a:spcBef>
                        <a:spcAft>
                          <a:spcPts val="0"/>
                        </a:spcAft>
                        <a:buSzPts val="1200"/>
                        <a:buFont typeface="Oswald"/>
                        <a:buChar char="●"/>
                      </a:pPr>
                      <a:r>
                        <a:rPr lang="ru" sz="1200">
                          <a:latin typeface="Oswald"/>
                          <a:ea typeface="Oswald"/>
                          <a:cs typeface="Oswald"/>
                          <a:sym typeface="Oswald"/>
                        </a:rPr>
                        <a:t>Подача заявления руководителю образовательной организации</a:t>
                      </a:r>
                      <a:endParaRPr sz="1200">
                        <a:solidFill>
                          <a:srgbClr val="FF0000"/>
                        </a:solidFill>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a:latin typeface="Oswald"/>
                          <a:ea typeface="Oswald"/>
                          <a:cs typeface="Oswald"/>
                          <a:sym typeface="Oswald"/>
                        </a:rPr>
                        <a:t>Свидетельство о смерти обоих родителей или единственного родителя</a:t>
                      </a:r>
                      <a:endParaRPr sz="120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236475">
                <a:tc>
                  <a:txBody>
                    <a:bodyPr/>
                    <a:lstStyle/>
                    <a:p>
                      <a:pPr marL="179999" lvl="0" indent="-162599" algn="l" rtl="0">
                        <a:spcBef>
                          <a:spcPts val="0"/>
                        </a:spcBef>
                        <a:spcAft>
                          <a:spcPts val="0"/>
                        </a:spcAft>
                        <a:buSzPts val="1200"/>
                        <a:buFont typeface="Oswald"/>
                        <a:buChar char="●"/>
                      </a:pPr>
                      <a:r>
                        <a:rPr lang="ru" sz="1200">
                          <a:latin typeface="Oswald"/>
                          <a:ea typeface="Oswald"/>
                          <a:cs typeface="Oswald"/>
                          <a:sym typeface="Oswald"/>
                        </a:rPr>
                        <a:t>Дети-сироты</a:t>
                      </a:r>
                      <a:endParaRPr sz="1200">
                        <a:latin typeface="Oswald"/>
                        <a:ea typeface="Oswald"/>
                        <a:cs typeface="Oswald"/>
                        <a:sym typeface="Oswald"/>
                      </a:endParaRPr>
                    </a:p>
                  </a:txBody>
                  <a:tcPr marL="91425" marR="91425" marT="91425" marB="91425"/>
                </a:tc>
                <a:tc rowSpan="3">
                  <a:txBody>
                    <a:bodyPr/>
                    <a:lstStyle/>
                    <a:p>
                      <a:pPr marL="89999" lvl="0" indent="-166199" algn="l" rtl="0">
                        <a:spcBef>
                          <a:spcPts val="0"/>
                        </a:spcBef>
                        <a:spcAft>
                          <a:spcPts val="0"/>
                        </a:spcAft>
                        <a:buSzPts val="1200"/>
                        <a:buFont typeface="Oswald"/>
                        <a:buChar char="●"/>
                      </a:pPr>
                      <a:r>
                        <a:rPr lang="ru" sz="1200">
                          <a:latin typeface="Oswald"/>
                          <a:ea typeface="Oswald"/>
                          <a:cs typeface="Oswald"/>
                          <a:sym typeface="Oswald"/>
                        </a:rPr>
                        <a:t>Подача заявления руководителю образовательной организации</a:t>
                      </a:r>
                      <a:endParaRPr sz="1200">
                        <a:latin typeface="Oswald"/>
                        <a:ea typeface="Oswald"/>
                        <a:cs typeface="Oswald"/>
                        <a:sym typeface="Oswald"/>
                      </a:endParaRPr>
                    </a:p>
                    <a:p>
                      <a:pPr marL="89999" lvl="0" indent="-166199" algn="l" rtl="0">
                        <a:spcBef>
                          <a:spcPts val="0"/>
                        </a:spcBef>
                        <a:spcAft>
                          <a:spcPts val="0"/>
                        </a:spcAft>
                        <a:buSzPts val="1200"/>
                        <a:buFont typeface="Oswald"/>
                        <a:buChar char="●"/>
                      </a:pPr>
                      <a:r>
                        <a:rPr lang="ru" sz="1200">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endParaRPr sz="1200">
                        <a:latin typeface="Oswald"/>
                        <a:ea typeface="Oswald"/>
                        <a:cs typeface="Oswald"/>
                        <a:sym typeface="Oswald"/>
                      </a:endParaRPr>
                    </a:p>
                  </a:txBody>
                  <a:tcPr marL="180000" marR="91425" marT="91425" marB="91425"/>
                </a:tc>
                <a:extLst>
                  <a:ext uri="{0D108BD9-81ED-4DB2-BD59-A6C34878D82A}">
                    <a16:rowId xmlns:a16="http://schemas.microsoft.com/office/drawing/2014/main" val="10002"/>
                  </a:ext>
                </a:extLst>
              </a:tr>
              <a:tr h="236475">
                <a:tc>
                  <a:txBody>
                    <a:bodyPr/>
                    <a:lstStyle/>
                    <a:p>
                      <a:pPr marL="179999" lvl="0" indent="-162599" algn="l" rtl="0">
                        <a:spcBef>
                          <a:spcPts val="0"/>
                        </a:spcBef>
                        <a:spcAft>
                          <a:spcPts val="0"/>
                        </a:spcAft>
                        <a:buSzPts val="1200"/>
                        <a:buFont typeface="Oswald"/>
                        <a:buChar char="●"/>
                      </a:pPr>
                      <a:r>
                        <a:rPr lang="ru" sz="1200">
                          <a:latin typeface="Oswald"/>
                          <a:ea typeface="Oswald"/>
                          <a:cs typeface="Oswald"/>
                          <a:sym typeface="Oswald"/>
                        </a:rPr>
                        <a:t>Дети, оставшиеся без попечения родителей</a:t>
                      </a:r>
                      <a:endParaRPr sz="120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3"/>
                  </a:ext>
                </a:extLst>
              </a:tr>
              <a:tr h="354700">
                <a:tc>
                  <a:txBody>
                    <a:bodyPr/>
                    <a:lstStyle/>
                    <a:p>
                      <a:pPr marL="179999" lvl="0" indent="-162599" algn="l" rtl="0">
                        <a:spcBef>
                          <a:spcPts val="0"/>
                        </a:spcBef>
                        <a:spcAft>
                          <a:spcPts val="0"/>
                        </a:spcAft>
                        <a:buSzPts val="1200"/>
                        <a:buFont typeface="Oswald"/>
                        <a:buChar char="●"/>
                      </a:pPr>
                      <a:r>
                        <a:rPr lang="ru" sz="1200">
                          <a:latin typeface="Oswald"/>
                          <a:ea typeface="Oswald"/>
                          <a:cs typeface="Oswald"/>
                          <a:sym typeface="Oswald"/>
                        </a:rPr>
                        <a:t>Лица из числа детей-сирот и детей, оставшихся без попечения родителей</a:t>
                      </a:r>
                      <a:endParaRPr sz="120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154"/>
        <p:cNvGrpSpPr/>
        <p:nvPr/>
      </p:nvGrpSpPr>
      <p:grpSpPr>
        <a:xfrm>
          <a:off x="0" y="0"/>
          <a:ext cx="0" cy="0"/>
          <a:chOff x="0" y="0"/>
          <a:chExt cx="0" cy="0"/>
        </a:xfrm>
      </p:grpSpPr>
      <p:sp>
        <p:nvSpPr>
          <p:cNvPr id="155" name="Google Shape;155;p23"/>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Clr>
                <a:schemeClr val="dk1"/>
              </a:buClr>
              <a:buSzPts val="1100"/>
              <a:buFont typeface="Twentieth Century"/>
              <a:buNone/>
            </a:pPr>
            <a:r>
              <a:rPr lang="ru" sz="1300">
                <a:solidFill>
                  <a:srgbClr val="000000"/>
                </a:solidFill>
                <a:latin typeface="Oswald"/>
                <a:ea typeface="Oswald"/>
                <a:cs typeface="Oswald"/>
                <a:sym typeface="Oswald"/>
              </a:rPr>
              <a:t>ВЫПЛАТА ГОСУДАРСТВЕННОЙ СОЦИАЛЬНОЙ СТИПЕНДИИ</a:t>
            </a:r>
            <a:endParaRPr sz="2600">
              <a:solidFill>
                <a:srgbClr val="000000"/>
              </a:solidFill>
              <a:latin typeface="Oswald"/>
              <a:ea typeface="Oswald"/>
              <a:cs typeface="Oswald"/>
              <a:sym typeface="Oswald"/>
            </a:endParaRPr>
          </a:p>
        </p:txBody>
      </p:sp>
      <p:sp>
        <p:nvSpPr>
          <p:cNvPr id="156" name="Google Shape;156;p23"/>
          <p:cNvSpPr/>
          <p:nvPr/>
        </p:nvSpPr>
        <p:spPr>
          <a:xfrm>
            <a:off x="534800" y="1234750"/>
            <a:ext cx="8053500" cy="3688500"/>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b="1">
                <a:solidFill>
                  <a:schemeClr val="dk2"/>
                </a:solidFill>
                <a:latin typeface="Oswald"/>
                <a:ea typeface="Oswald"/>
                <a:cs typeface="Oswald"/>
                <a:sym typeface="Oswald"/>
              </a:rPr>
              <a:t>Нормативные основания</a:t>
            </a:r>
            <a:endParaRPr b="1">
              <a:solidFill>
                <a:schemeClr val="dk2"/>
              </a:solidFill>
              <a:latin typeface="Oswald"/>
              <a:ea typeface="Oswald"/>
              <a:cs typeface="Oswald"/>
              <a:sym typeface="Oswald"/>
            </a:endParaRPr>
          </a:p>
          <a:p>
            <a:pPr marL="0" marR="0" lvl="0" indent="0" algn="ctr" rtl="0">
              <a:spcBef>
                <a:spcPts val="0"/>
              </a:spcBef>
              <a:spcAft>
                <a:spcPts val="0"/>
              </a:spcAft>
              <a:buNone/>
            </a:pPr>
            <a:endParaRPr b="1">
              <a:solidFill>
                <a:schemeClr val="dk2"/>
              </a:solidFill>
              <a:latin typeface="Oswald"/>
              <a:ea typeface="Oswald"/>
              <a:cs typeface="Oswald"/>
              <a:sym typeface="Oswald"/>
            </a:endParaRPr>
          </a:p>
          <a:p>
            <a:pPr marL="460800" marR="0" lvl="0" indent="-319300" algn="just" rtl="0">
              <a:spcBef>
                <a:spcPts val="0"/>
              </a:spcBef>
              <a:spcAft>
                <a:spcPts val="0"/>
              </a:spcAft>
              <a:buClr>
                <a:schemeClr val="dk2"/>
              </a:buClr>
              <a:buSzPts val="1400"/>
              <a:buFont typeface="Oswald"/>
              <a:buChar char="●"/>
            </a:pPr>
            <a:r>
              <a:rPr lang="ru">
                <a:solidFill>
                  <a:schemeClr val="dk2"/>
                </a:solidFill>
                <a:latin typeface="Oswald"/>
                <a:ea typeface="Oswald"/>
                <a:cs typeface="Oswald"/>
                <a:sym typeface="Oswald"/>
              </a:rPr>
              <a:t>Федеральный закон от 29.12. 2012 № 273-ФЗ "Об образовании в Российской Федерации"</a:t>
            </a:r>
            <a:endParaRPr>
              <a:solidFill>
                <a:schemeClr val="dk2"/>
              </a:solidFill>
              <a:latin typeface="Oswald"/>
              <a:ea typeface="Oswald"/>
              <a:cs typeface="Oswald"/>
              <a:sym typeface="Oswald"/>
            </a:endParaRPr>
          </a:p>
          <a:p>
            <a:pPr marL="460800" marR="0" lvl="0" indent="-319300" algn="just" rtl="0">
              <a:spcBef>
                <a:spcPts val="0"/>
              </a:spcBef>
              <a:spcAft>
                <a:spcPts val="0"/>
              </a:spcAft>
              <a:buClr>
                <a:schemeClr val="dk2"/>
              </a:buClr>
              <a:buSzPts val="1400"/>
              <a:buFont typeface="Oswald"/>
              <a:buChar char="●"/>
            </a:pPr>
            <a:r>
              <a:rPr lang="ru">
                <a:solidFill>
                  <a:schemeClr val="dk2"/>
                </a:solidFill>
                <a:latin typeface="Oswald"/>
                <a:ea typeface="Oswald"/>
                <a:cs typeface="Oswald"/>
                <a:sym typeface="Oswald"/>
              </a:rPr>
              <a:t>Постановление Правительства Свердловской Области от 27.02.2014 № 122-ПП «Об утверждении Порядка назначения государственной академической стипендии и (или) государственной социальной стипендии»</a:t>
            </a:r>
            <a:endParaRPr>
              <a:solidFill>
                <a:schemeClr val="dk2"/>
              </a:solidFill>
              <a:latin typeface="Oswald"/>
              <a:ea typeface="Oswald"/>
              <a:cs typeface="Oswald"/>
              <a:sym typeface="Oswald"/>
            </a:endParaRPr>
          </a:p>
          <a:p>
            <a:pPr marL="457200" marR="0" lvl="0" indent="0" algn="just" rtl="0">
              <a:spcBef>
                <a:spcPts val="0"/>
              </a:spcBef>
              <a:spcAft>
                <a:spcPts val="0"/>
              </a:spcAft>
              <a:buNone/>
            </a:pPr>
            <a:endParaRPr>
              <a:solidFill>
                <a:schemeClr val="dk2"/>
              </a:solidFill>
              <a:latin typeface="Oswald"/>
              <a:ea typeface="Oswald"/>
              <a:cs typeface="Oswald"/>
              <a:sym typeface="Oswald"/>
            </a:endParaRPr>
          </a:p>
          <a:p>
            <a:pPr marL="0" marR="0" lvl="0" indent="0" algn="ctr" rtl="0">
              <a:spcBef>
                <a:spcPts val="0"/>
              </a:spcBef>
              <a:spcAft>
                <a:spcPts val="0"/>
              </a:spcAft>
              <a:buNone/>
            </a:pPr>
            <a:endParaRPr>
              <a:solidFill>
                <a:schemeClr val="dk2"/>
              </a:solidFill>
              <a:latin typeface="Oswald"/>
              <a:ea typeface="Oswald"/>
              <a:cs typeface="Oswald"/>
              <a:sym typeface="Oswald"/>
            </a:endParaRPr>
          </a:p>
          <a:p>
            <a:pPr marL="0" lvl="0" indent="0" algn="ctr" rtl="0">
              <a:spcBef>
                <a:spcPts val="0"/>
              </a:spcBef>
              <a:spcAft>
                <a:spcPts val="0"/>
              </a:spcAft>
              <a:buNone/>
            </a:pPr>
            <a:r>
              <a:rPr lang="ru" b="1">
                <a:solidFill>
                  <a:schemeClr val="dk2"/>
                </a:solidFill>
                <a:latin typeface="Oswald"/>
                <a:ea typeface="Oswald"/>
                <a:cs typeface="Oswald"/>
                <a:sym typeface="Oswald"/>
              </a:rPr>
              <a:t>Форма предоставления - денежная</a:t>
            </a:r>
            <a:endParaRPr b="1">
              <a:solidFill>
                <a:schemeClr val="dk2"/>
              </a:solidFill>
              <a:latin typeface="Oswald"/>
              <a:ea typeface="Oswald"/>
              <a:cs typeface="Oswald"/>
              <a:sym typeface="Oswald"/>
            </a:endParaRPr>
          </a:p>
          <a:p>
            <a:pPr marL="0" lvl="0" indent="0" algn="ctr" rtl="0">
              <a:spcBef>
                <a:spcPts val="0"/>
              </a:spcBef>
              <a:spcAft>
                <a:spcPts val="0"/>
              </a:spcAft>
              <a:buNone/>
            </a:pPr>
            <a:endParaRPr b="1">
              <a:solidFill>
                <a:schemeClr val="dk2"/>
              </a:solidFill>
              <a:latin typeface="Oswald"/>
              <a:ea typeface="Oswald"/>
              <a:cs typeface="Oswald"/>
              <a:sym typeface="Oswald"/>
            </a:endParaRPr>
          </a:p>
          <a:p>
            <a:pPr marL="460800" marR="0" lvl="0" indent="-312950" algn="just" rtl="0">
              <a:spcBef>
                <a:spcPts val="0"/>
              </a:spcBef>
              <a:spcAft>
                <a:spcPts val="0"/>
              </a:spcAft>
              <a:buClr>
                <a:schemeClr val="dk2"/>
              </a:buClr>
              <a:buSzPts val="1300"/>
              <a:buFont typeface="Oswald"/>
              <a:buChar char="●"/>
            </a:pPr>
            <a:r>
              <a:rPr lang="ru">
                <a:solidFill>
                  <a:schemeClr val="dk2"/>
                </a:solidFill>
                <a:latin typeface="Oswald"/>
                <a:ea typeface="Oswald"/>
                <a:cs typeface="Oswald"/>
                <a:sym typeface="Oswald"/>
              </a:rPr>
              <a:t>Размер стипендии 1289 рублей в месяц </a:t>
            </a:r>
            <a:r>
              <a:rPr lang="ru">
                <a:solidFill>
                  <a:schemeClr val="dk2"/>
                </a:solidFill>
                <a:highlight>
                  <a:schemeClr val="lt2"/>
                </a:highlight>
                <a:latin typeface="Oswald"/>
                <a:ea typeface="Oswald"/>
                <a:cs typeface="Oswald"/>
                <a:sym typeface="Oswald"/>
              </a:rPr>
              <a:t>(по состоянию на 01.01.2021) </a:t>
            </a:r>
            <a:r>
              <a:rPr lang="ru">
                <a:solidFill>
                  <a:schemeClr val="dk2"/>
                </a:solidFill>
                <a:latin typeface="Oswald"/>
                <a:ea typeface="Oswald"/>
                <a:cs typeface="Oswald"/>
                <a:sym typeface="Oswald"/>
              </a:rPr>
              <a:t>с ежегодной индексацией с 1 сентября</a:t>
            </a:r>
            <a:endParaRPr>
              <a:solidFill>
                <a:schemeClr val="dk2"/>
              </a:solidFill>
              <a:latin typeface="Oswald"/>
              <a:ea typeface="Oswald"/>
              <a:cs typeface="Oswald"/>
              <a:sym typeface="Oswald"/>
            </a:endParaRPr>
          </a:p>
          <a:p>
            <a:pPr marL="457200" marR="0" lvl="0" indent="0" algn="just" rtl="0">
              <a:spcBef>
                <a:spcPts val="0"/>
              </a:spcBef>
              <a:spcAft>
                <a:spcPts val="0"/>
              </a:spcAft>
              <a:buNone/>
            </a:pPr>
            <a:endParaRPr>
              <a:solidFill>
                <a:schemeClr val="dk2"/>
              </a:solidFill>
              <a:highlight>
                <a:schemeClr val="lt2"/>
              </a:highlight>
              <a:latin typeface="Oswald"/>
              <a:ea typeface="Oswald"/>
              <a:cs typeface="Oswald"/>
              <a:sym typeface="Oswald"/>
            </a:endParaRPr>
          </a:p>
          <a:p>
            <a:pPr marL="0" lvl="0" indent="0" algn="ctr" rtl="0">
              <a:spcBef>
                <a:spcPts val="0"/>
              </a:spcBef>
              <a:spcAft>
                <a:spcPts val="0"/>
              </a:spcAft>
              <a:buNone/>
            </a:pPr>
            <a:r>
              <a:rPr lang="ru" b="1">
                <a:solidFill>
                  <a:schemeClr val="dk2"/>
                </a:solidFill>
                <a:highlight>
                  <a:schemeClr val="lt2"/>
                </a:highlight>
                <a:latin typeface="Oswald"/>
                <a:ea typeface="Oswald"/>
                <a:cs typeface="Oswald"/>
                <a:sym typeface="Oswald"/>
              </a:rPr>
              <a:t>Периодичность выплаты</a:t>
            </a:r>
            <a:endParaRPr b="1">
              <a:solidFill>
                <a:schemeClr val="dk2"/>
              </a:solidFill>
              <a:highlight>
                <a:schemeClr val="lt2"/>
              </a:highlight>
              <a:latin typeface="Oswald"/>
              <a:ea typeface="Oswald"/>
              <a:cs typeface="Oswald"/>
              <a:sym typeface="Oswald"/>
            </a:endParaRPr>
          </a:p>
          <a:p>
            <a:pPr marL="460800" lvl="0" indent="-312950" algn="l" rtl="0">
              <a:spcBef>
                <a:spcPts val="0"/>
              </a:spcBef>
              <a:spcAft>
                <a:spcPts val="0"/>
              </a:spcAft>
              <a:buClr>
                <a:schemeClr val="dk2"/>
              </a:buClr>
              <a:buSzPts val="1300"/>
              <a:buFont typeface="Oswald"/>
              <a:buChar char="●"/>
            </a:pPr>
            <a:r>
              <a:rPr lang="ru" sz="1300">
                <a:solidFill>
                  <a:schemeClr val="dk2"/>
                </a:solidFill>
                <a:latin typeface="Oswald"/>
                <a:ea typeface="Oswald"/>
                <a:cs typeface="Oswald"/>
                <a:sym typeface="Oswald"/>
              </a:rPr>
              <a:t>Ежемесячно</a:t>
            </a:r>
            <a:endParaRPr sz="500">
              <a:solidFill>
                <a:schemeClr val="dk2"/>
              </a:solidFill>
              <a:highlight>
                <a:srgbClr val="FF0000"/>
              </a:highlight>
              <a:latin typeface="Oswald"/>
              <a:ea typeface="Oswald"/>
              <a:cs typeface="Oswald"/>
              <a:sym typeface="Oswald"/>
            </a:endParaRPr>
          </a:p>
        </p:txBody>
      </p:sp>
      <p:sp>
        <p:nvSpPr>
          <p:cNvPr id="157" name="Google Shape;157;p23"/>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0485</a:t>
            </a:r>
            <a:endParaRPr sz="1500" b="1">
              <a:latin typeface="Oswald"/>
              <a:ea typeface="Oswald"/>
              <a:cs typeface="Oswald"/>
              <a:sym typeface="Oswa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161"/>
        <p:cNvGrpSpPr/>
        <p:nvPr/>
      </p:nvGrpSpPr>
      <p:grpSpPr>
        <a:xfrm>
          <a:off x="0" y="0"/>
          <a:ext cx="0" cy="0"/>
          <a:chOff x="0" y="0"/>
          <a:chExt cx="0" cy="0"/>
        </a:xfrm>
      </p:grpSpPr>
      <p:sp>
        <p:nvSpPr>
          <p:cNvPr id="162" name="Google Shape;162;p24"/>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0485</a:t>
            </a:r>
            <a:endParaRPr sz="1500" b="1">
              <a:latin typeface="Oswald"/>
              <a:ea typeface="Oswald"/>
              <a:cs typeface="Oswald"/>
              <a:sym typeface="Oswald"/>
            </a:endParaRPr>
          </a:p>
        </p:txBody>
      </p:sp>
      <p:graphicFrame>
        <p:nvGraphicFramePr>
          <p:cNvPr id="163" name="Google Shape;163;p24"/>
          <p:cNvGraphicFramePr/>
          <p:nvPr/>
        </p:nvGraphicFramePr>
        <p:xfrm>
          <a:off x="324888" y="1271770"/>
          <a:ext cx="8494225" cy="3703260"/>
        </p:xfrm>
        <a:graphic>
          <a:graphicData uri="http://schemas.openxmlformats.org/drawingml/2006/table">
            <a:tbl>
              <a:tblPr>
                <a:noFill/>
                <a:tableStyleId>{DD3FBA0D-04F5-4443-B917-EEE434CCA82E}</a:tableStyleId>
              </a:tblPr>
              <a:tblGrid>
                <a:gridCol w="5512925">
                  <a:extLst>
                    <a:ext uri="{9D8B030D-6E8A-4147-A177-3AD203B41FA5}">
                      <a16:colId xmlns:a16="http://schemas.microsoft.com/office/drawing/2014/main" val="20000"/>
                    </a:ext>
                  </a:extLst>
                </a:gridCol>
                <a:gridCol w="2981300">
                  <a:extLst>
                    <a:ext uri="{9D8B030D-6E8A-4147-A177-3AD203B41FA5}">
                      <a16:colId xmlns:a16="http://schemas.microsoft.com/office/drawing/2014/main" val="20001"/>
                    </a:ext>
                  </a:extLst>
                </a:gridCol>
              </a:tblGrid>
              <a:tr h="348000">
                <a:tc>
                  <a:txBody>
                    <a:bodyPr/>
                    <a:lstStyle/>
                    <a:p>
                      <a:pPr marL="0" lvl="0" indent="0" algn="l" rtl="0">
                        <a:spcBef>
                          <a:spcPts val="0"/>
                        </a:spcBef>
                        <a:spcAft>
                          <a:spcPts val="0"/>
                        </a:spcAft>
                        <a:buNone/>
                      </a:pPr>
                      <a:r>
                        <a:rPr lang="ru" sz="1200" b="1">
                          <a:latin typeface="Oswald"/>
                          <a:ea typeface="Oswald"/>
                          <a:cs typeface="Oswald"/>
                          <a:sym typeface="Oswald"/>
                        </a:rPr>
                        <a:t>Категория получателей</a:t>
                      </a:r>
                      <a:endParaRPr sz="1200" b="1">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3335900">
                <a:tc>
                  <a:txBody>
                    <a:bodyPr/>
                    <a:lstStyle/>
                    <a:p>
                      <a:pPr marL="179999" lvl="0" indent="-159424" algn="l" rtl="0">
                        <a:spcBef>
                          <a:spcPts val="0"/>
                        </a:spcBef>
                        <a:spcAft>
                          <a:spcPts val="0"/>
                        </a:spcAft>
                        <a:buSzPts val="1150"/>
                        <a:buFont typeface="Oswald"/>
                        <a:buChar char="●"/>
                      </a:pPr>
                      <a:r>
                        <a:rPr lang="ru" sz="1150">
                          <a:solidFill>
                            <a:schemeClr val="dk2"/>
                          </a:solidFill>
                          <a:latin typeface="Oswald"/>
                          <a:ea typeface="Oswald"/>
                          <a:cs typeface="Oswald"/>
                          <a:sym typeface="Oswald"/>
                        </a:rPr>
                        <a:t>Дети-сироты</a:t>
                      </a:r>
                      <a:r>
                        <a:rPr lang="ru" sz="1150">
                          <a:latin typeface="Oswald"/>
                          <a:ea typeface="Oswald"/>
                          <a:cs typeface="Oswald"/>
                          <a:sym typeface="Oswald"/>
                        </a:rPr>
                        <a:t> и дети, оставшиеся без попечения родителей </a:t>
                      </a:r>
                      <a:endParaRPr sz="1150">
                        <a:solidFill>
                          <a:srgbClr val="FF0000"/>
                        </a:solidFill>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a:latin typeface="Oswald"/>
                          <a:ea typeface="Oswald"/>
                          <a:cs typeface="Oswald"/>
                          <a:sym typeface="Oswald"/>
                        </a:rPr>
                        <a:t>Лица из числа детей-сирот и детей, оставшихся без попечения родителей</a:t>
                      </a:r>
                      <a:endParaRPr sz="115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a:latin typeface="Oswald"/>
                          <a:ea typeface="Oswald"/>
                          <a:cs typeface="Oswald"/>
                          <a:sym typeface="Oswald"/>
                        </a:rPr>
                        <a:t>Лица, потерявшие в период обучения обоих родителей или единственного родителя</a:t>
                      </a:r>
                      <a:endParaRPr sz="115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a:latin typeface="Oswald"/>
                          <a:ea typeface="Oswald"/>
                          <a:cs typeface="Oswald"/>
                          <a:sym typeface="Oswald"/>
                        </a:rPr>
                        <a:t>Дети-инвалиды</a:t>
                      </a:r>
                      <a:endParaRPr sz="115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a:latin typeface="Oswald"/>
                          <a:ea typeface="Oswald"/>
                          <a:cs typeface="Oswald"/>
                          <a:sym typeface="Oswald"/>
                        </a:rPr>
                        <a:t>Инвалиды I и II групп,</a:t>
                      </a:r>
                      <a:endParaRPr sz="115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a:latin typeface="Oswald"/>
                          <a:ea typeface="Oswald"/>
                          <a:cs typeface="Oswald"/>
                          <a:sym typeface="Oswald"/>
                        </a:rPr>
                        <a:t>Инвалиды с детства</a:t>
                      </a:r>
                      <a:endParaRPr sz="115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a:latin typeface="Oswald"/>
                          <a:ea typeface="Oswald"/>
                          <a:cs typeface="Oswald"/>
                          <a:sym typeface="Oswald"/>
                        </a:rPr>
                        <a:t>Подвергшимся воздействию радиации вследствие катастрофы на Чернобыльской АЭС и иных радиационных катастроф, вследствие ядерных испытаний на Семипалатинском полигоне</a:t>
                      </a:r>
                      <a:endParaRPr sz="115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a:latin typeface="Oswald"/>
                          <a:ea typeface="Oswald"/>
                          <a:cs typeface="Oswald"/>
                          <a:sym typeface="Oswald"/>
                        </a:rPr>
                        <a:t>Являющимися инвалидами вследствие военной травмы или заболевания, полученных в период прохождения военной службы, и ветеранами боевых действий</a:t>
                      </a:r>
                      <a:endParaRPr sz="115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a:latin typeface="Oswald"/>
                          <a:ea typeface="Oswald"/>
                          <a:cs typeface="Oswald"/>
                          <a:sym typeface="Oswald"/>
                        </a:rPr>
                        <a:t>Из числа граждан, проходивших в течение не менее трех лет военную службу по контракту на воинских должностях, подлежащих замещению солдатами, матросами, сержантами, старшинами, и уволенных с военной службы по основаниям, предусмотренным подпунктами "б" - "г" пункта 1, подпунктом "а" пункта 2 и подпунктами "а" - "в" пункта 3 статьи 51 Федерального закона от 28 марта 1998 года N 53-ФЗ "О воинской обязанности и военной службе"</a:t>
                      </a:r>
                      <a:endParaRPr sz="115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a:latin typeface="Oswald"/>
                          <a:ea typeface="Oswald"/>
                          <a:cs typeface="Oswald"/>
                          <a:sym typeface="Oswald"/>
                        </a:rPr>
                        <a:t>Получившим государственную социальную помощь</a:t>
                      </a:r>
                      <a:endParaRPr sz="1150">
                        <a:latin typeface="Oswald"/>
                        <a:ea typeface="Oswald"/>
                        <a:cs typeface="Oswald"/>
                        <a:sym typeface="Oswald"/>
                      </a:endParaRPr>
                    </a:p>
                  </a:txBody>
                  <a:tcPr marL="91425" marR="91425" marT="91425" marB="91425"/>
                </a:tc>
                <a:tc>
                  <a:txBody>
                    <a:bodyPr/>
                    <a:lstStyle/>
                    <a:p>
                      <a:pPr marL="179999" lvl="0" indent="-158750" algn="l" rtl="0">
                        <a:spcBef>
                          <a:spcPts val="0"/>
                        </a:spcBef>
                        <a:spcAft>
                          <a:spcPts val="0"/>
                        </a:spcAft>
                        <a:buSzPts val="1150"/>
                        <a:buFont typeface="Oswald"/>
                        <a:buChar char="●"/>
                      </a:pPr>
                      <a:r>
                        <a:rPr lang="ru" sz="1150">
                          <a:latin typeface="Oswald"/>
                          <a:ea typeface="Oswald"/>
                          <a:cs typeface="Oswald"/>
                          <a:sym typeface="Oswald"/>
                        </a:rPr>
                        <a:t>Подача заявления руководителю образовательной организации</a:t>
                      </a:r>
                      <a:endParaRPr sz="1150">
                        <a:latin typeface="Oswald"/>
                        <a:ea typeface="Oswald"/>
                        <a:cs typeface="Oswald"/>
                        <a:sym typeface="Oswald"/>
                      </a:endParaRPr>
                    </a:p>
                    <a:p>
                      <a:pPr marL="179999" lvl="0" indent="-158750" algn="l" rtl="0">
                        <a:spcBef>
                          <a:spcPts val="0"/>
                        </a:spcBef>
                        <a:spcAft>
                          <a:spcPts val="0"/>
                        </a:spcAft>
                        <a:buSzPts val="1150"/>
                        <a:buFont typeface="Oswald"/>
                        <a:buChar char="●"/>
                      </a:pPr>
                      <a:r>
                        <a:rPr lang="ru" sz="1150">
                          <a:latin typeface="Oswald"/>
                          <a:ea typeface="Oswald"/>
                          <a:cs typeface="Oswald"/>
                          <a:sym typeface="Oswald"/>
                        </a:rPr>
                        <a:t>Документы, подтверждающий соответствие одной из категорий граждан, определенных частью 5 статьи 36 Федерального закона от 29 декабря 2012 года N 273-ФЗ "Об образовании в Российской Федерации"</a:t>
                      </a:r>
                      <a:endParaRPr sz="115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bl>
          </a:graphicData>
        </a:graphic>
      </p:graphicFrame>
      <p:sp>
        <p:nvSpPr>
          <p:cNvPr id="164" name="Google Shape;164;p24"/>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Clr>
                <a:schemeClr val="dk1"/>
              </a:buClr>
              <a:buSzPts val="1100"/>
              <a:buFont typeface="Twentieth Century"/>
              <a:buNone/>
            </a:pPr>
            <a:r>
              <a:rPr lang="ru" sz="1300">
                <a:solidFill>
                  <a:srgbClr val="000000"/>
                </a:solidFill>
                <a:latin typeface="Oswald"/>
                <a:ea typeface="Oswald"/>
                <a:cs typeface="Oswald"/>
                <a:sym typeface="Oswald"/>
              </a:rPr>
              <a:t>ВЫПЛАТА ГОСУДАРСТВЕННОЙ СОЦИАЛЬНОЙ СТИПЕНДИИ</a:t>
            </a:r>
            <a:endParaRPr sz="2600">
              <a:solidFill>
                <a:srgbClr val="000000"/>
              </a:solidFill>
              <a:latin typeface="Oswald"/>
              <a:ea typeface="Oswald"/>
              <a:cs typeface="Oswald"/>
              <a:sym typeface="Oswa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168"/>
        <p:cNvGrpSpPr/>
        <p:nvPr/>
      </p:nvGrpSpPr>
      <p:grpSpPr>
        <a:xfrm>
          <a:off x="0" y="0"/>
          <a:ext cx="0" cy="0"/>
          <a:chOff x="0" y="0"/>
          <a:chExt cx="0" cy="0"/>
        </a:xfrm>
      </p:grpSpPr>
      <p:sp>
        <p:nvSpPr>
          <p:cNvPr id="169" name="Google Shape;169;p25"/>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300">
                <a:solidFill>
                  <a:srgbClr val="000000"/>
                </a:solidFill>
                <a:latin typeface="Oswald"/>
                <a:ea typeface="Oswald"/>
                <a:cs typeface="Oswald"/>
                <a:sym typeface="Oswald"/>
              </a:rPr>
              <a:t>КОМПЕНСАЦИЯ СТОИМОСТИ ПРОЕЗДА НА ОБЩЕСТВЕННОМ ТРАНСПОРТЕ (ГОРОДСКОМ) (КРОМЕ ТАКСИ) И В АВТОБУСАХ ПРИГОРОДНЫХ И ВНУТРИРАЙОННЫХ МАРШРУТОВ)</a:t>
            </a:r>
            <a:endParaRPr sz="1200">
              <a:solidFill>
                <a:srgbClr val="000000"/>
              </a:solidFill>
              <a:latin typeface="Montserrat"/>
              <a:ea typeface="Montserrat"/>
              <a:cs typeface="Montserrat"/>
              <a:sym typeface="Montserrat"/>
            </a:endParaRPr>
          </a:p>
        </p:txBody>
      </p:sp>
      <p:sp>
        <p:nvSpPr>
          <p:cNvPr id="170" name="Google Shape;170;p25"/>
          <p:cNvSpPr/>
          <p:nvPr/>
        </p:nvSpPr>
        <p:spPr>
          <a:xfrm>
            <a:off x="534800" y="1234750"/>
            <a:ext cx="8053500" cy="3688500"/>
          </a:xfrm>
          <a:prstGeom prst="rect">
            <a:avLst/>
          </a:prstGeom>
          <a:no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r>
              <a:rPr lang="ru" b="1">
                <a:solidFill>
                  <a:srgbClr val="434343"/>
                </a:solidFill>
                <a:latin typeface="Oswald"/>
                <a:ea typeface="Oswald"/>
                <a:cs typeface="Oswald"/>
                <a:sym typeface="Oswald"/>
              </a:rPr>
              <a:t>Нормативные основания</a:t>
            </a:r>
            <a:endParaRPr b="1">
              <a:solidFill>
                <a:srgbClr val="434343"/>
              </a:solidFill>
              <a:latin typeface="Oswald"/>
              <a:ea typeface="Oswald"/>
              <a:cs typeface="Oswald"/>
              <a:sym typeface="Oswald"/>
            </a:endParaRPr>
          </a:p>
          <a:p>
            <a:pPr marL="0" marR="0" lvl="0" indent="0" algn="ctr" rtl="0">
              <a:spcBef>
                <a:spcPts val="0"/>
              </a:spcBef>
              <a:spcAft>
                <a:spcPts val="0"/>
              </a:spcAft>
              <a:buNone/>
            </a:pPr>
            <a:endParaRPr b="1">
              <a:solidFill>
                <a:srgbClr val="434343"/>
              </a:solidFill>
              <a:latin typeface="Oswald"/>
              <a:ea typeface="Oswald"/>
              <a:cs typeface="Oswald"/>
              <a:sym typeface="Oswald"/>
            </a:endParaRPr>
          </a:p>
          <a:p>
            <a:pPr marL="457200" lvl="0" indent="-311150" algn="just" rtl="0">
              <a:spcBef>
                <a:spcPts val="0"/>
              </a:spcBef>
              <a:spcAft>
                <a:spcPts val="0"/>
              </a:spcAft>
              <a:buClr>
                <a:schemeClr val="dk2"/>
              </a:buClr>
              <a:buSzPts val="1300"/>
              <a:buFont typeface="Oswald"/>
              <a:buChar char="●"/>
            </a:pPr>
            <a:r>
              <a:rPr lang="ru" sz="1300">
                <a:solidFill>
                  <a:schemeClr val="dk2"/>
                </a:solidFill>
                <a:latin typeface="Oswald"/>
                <a:ea typeface="Oswald"/>
                <a:cs typeface="Oswald"/>
                <a:sym typeface="Oswald"/>
              </a:rPr>
              <a:t>428-ПП от 22.06.2017 “Об утверждении порядка и условий проезда детей-сирот и детей, оставшихся без попечения родителей, лиц из числа детей-сирот и детей, оставшихся без попечения родителей, лиц, потерявших в период обучения обоих родителей или единственного родителя, обучающихся в государственных образовательных организациях Свердловской области и муниципальных образовательных организациях, расположенных на территории Свердловской области, на городском, пригородном транспорте, в сельской местности на внутрирайонном транспорте (кроме такси), а также проезда один раз в год к месту жительства и обратно к месту учебы”</a:t>
            </a:r>
            <a:endParaRPr>
              <a:solidFill>
                <a:schemeClr val="dk2"/>
              </a:solidFill>
              <a:latin typeface="Oswald"/>
              <a:ea typeface="Oswald"/>
              <a:cs typeface="Oswald"/>
              <a:sym typeface="Oswald"/>
            </a:endParaRPr>
          </a:p>
          <a:p>
            <a:pPr marL="457200" lvl="0" indent="0" algn="ctr" rtl="0">
              <a:spcBef>
                <a:spcPts val="0"/>
              </a:spcBef>
              <a:spcAft>
                <a:spcPts val="0"/>
              </a:spcAft>
              <a:buNone/>
            </a:pPr>
            <a:endParaRPr>
              <a:solidFill>
                <a:schemeClr val="dk2"/>
              </a:solidFill>
              <a:latin typeface="Oswald"/>
              <a:ea typeface="Oswald"/>
              <a:cs typeface="Oswald"/>
              <a:sym typeface="Oswald"/>
            </a:endParaRPr>
          </a:p>
          <a:p>
            <a:pPr marL="0" lvl="0" indent="0" algn="ctr" rtl="0">
              <a:spcBef>
                <a:spcPts val="0"/>
              </a:spcBef>
              <a:spcAft>
                <a:spcPts val="0"/>
              </a:spcAft>
              <a:buNone/>
            </a:pPr>
            <a:r>
              <a:rPr lang="ru" b="1">
                <a:solidFill>
                  <a:schemeClr val="dk2"/>
                </a:solidFill>
                <a:latin typeface="Oswald"/>
                <a:ea typeface="Oswald"/>
                <a:cs typeface="Oswald"/>
                <a:sym typeface="Oswald"/>
              </a:rPr>
              <a:t>Форма предоставления - денежная</a:t>
            </a:r>
            <a:endParaRPr b="1">
              <a:solidFill>
                <a:schemeClr val="dk2"/>
              </a:solidFill>
              <a:latin typeface="Oswald"/>
              <a:ea typeface="Oswald"/>
              <a:cs typeface="Oswald"/>
              <a:sym typeface="Oswald"/>
            </a:endParaRPr>
          </a:p>
          <a:p>
            <a:pPr marL="0" lvl="0" indent="0" algn="ctr" rtl="0">
              <a:spcBef>
                <a:spcPts val="0"/>
              </a:spcBef>
              <a:spcAft>
                <a:spcPts val="0"/>
              </a:spcAft>
              <a:buNone/>
            </a:pPr>
            <a:endParaRPr b="1">
              <a:solidFill>
                <a:schemeClr val="dk2"/>
              </a:solidFill>
              <a:latin typeface="Oswald"/>
              <a:ea typeface="Oswald"/>
              <a:cs typeface="Oswald"/>
              <a:sym typeface="Oswald"/>
            </a:endParaRPr>
          </a:p>
          <a:p>
            <a:pPr marL="457200" marR="0" lvl="0" indent="-317500" algn="just" rtl="0">
              <a:spcBef>
                <a:spcPts val="0"/>
              </a:spcBef>
              <a:spcAft>
                <a:spcPts val="0"/>
              </a:spcAft>
              <a:buClr>
                <a:schemeClr val="dk2"/>
              </a:buClr>
              <a:buSzPts val="1400"/>
              <a:buFont typeface="Oswald"/>
              <a:buChar char="●"/>
            </a:pPr>
            <a:r>
              <a:rPr lang="ru">
                <a:solidFill>
                  <a:schemeClr val="dk2"/>
                </a:solidFill>
                <a:latin typeface="Oswald"/>
                <a:ea typeface="Oswald"/>
                <a:cs typeface="Oswald"/>
                <a:sym typeface="Oswald"/>
              </a:rPr>
              <a:t>Размер пособия исчисляется исходя из стоимости проезда в соответствующем муниципальном образовании, расположенном на территории Свердловской области, и количества месяцев в календарном году и выплачивается при предъявлении проездных документов</a:t>
            </a:r>
            <a:endParaRPr>
              <a:solidFill>
                <a:schemeClr val="dk2"/>
              </a:solidFill>
              <a:latin typeface="Oswald"/>
              <a:ea typeface="Oswald"/>
              <a:cs typeface="Oswald"/>
              <a:sym typeface="Oswald"/>
            </a:endParaRPr>
          </a:p>
          <a:p>
            <a:pPr marL="914400" marR="0" lvl="0" indent="0" algn="just" rtl="0">
              <a:spcBef>
                <a:spcPts val="0"/>
              </a:spcBef>
              <a:spcAft>
                <a:spcPts val="0"/>
              </a:spcAft>
              <a:buNone/>
            </a:pPr>
            <a:endParaRPr>
              <a:solidFill>
                <a:schemeClr val="dk2"/>
              </a:solidFill>
              <a:latin typeface="Oswald"/>
              <a:ea typeface="Oswald"/>
              <a:cs typeface="Oswald"/>
              <a:sym typeface="Oswald"/>
            </a:endParaRPr>
          </a:p>
          <a:p>
            <a:pPr marL="0" lvl="0" indent="0" algn="ctr" rtl="0">
              <a:spcBef>
                <a:spcPts val="0"/>
              </a:spcBef>
              <a:spcAft>
                <a:spcPts val="0"/>
              </a:spcAft>
              <a:buNone/>
            </a:pPr>
            <a:r>
              <a:rPr lang="ru" b="1">
                <a:solidFill>
                  <a:schemeClr val="dk2"/>
                </a:solidFill>
                <a:latin typeface="Oswald"/>
                <a:ea typeface="Oswald"/>
                <a:cs typeface="Oswald"/>
                <a:sym typeface="Oswald"/>
              </a:rPr>
              <a:t>Периодичность выплаты</a:t>
            </a:r>
            <a:endParaRPr b="1">
              <a:solidFill>
                <a:schemeClr val="dk2"/>
              </a:solidFill>
              <a:latin typeface="Oswald"/>
              <a:ea typeface="Oswald"/>
              <a:cs typeface="Oswald"/>
              <a:sym typeface="Oswald"/>
            </a:endParaRPr>
          </a:p>
          <a:p>
            <a:pPr marL="457200" lvl="0" indent="-311150" algn="l" rtl="0">
              <a:spcBef>
                <a:spcPts val="0"/>
              </a:spcBef>
              <a:spcAft>
                <a:spcPts val="0"/>
              </a:spcAft>
              <a:buClr>
                <a:schemeClr val="dk2"/>
              </a:buClr>
              <a:buSzPts val="1300"/>
              <a:buFont typeface="Oswald"/>
              <a:buChar char="●"/>
            </a:pPr>
            <a:r>
              <a:rPr lang="ru" sz="1300">
                <a:solidFill>
                  <a:schemeClr val="dk2"/>
                </a:solidFill>
                <a:latin typeface="Oswald"/>
                <a:ea typeface="Oswald"/>
                <a:cs typeface="Oswald"/>
                <a:sym typeface="Oswald"/>
              </a:rPr>
              <a:t>По предъявлению проездных документов </a:t>
            </a:r>
            <a:endParaRPr sz="500">
              <a:solidFill>
                <a:srgbClr val="434343"/>
              </a:solidFill>
              <a:latin typeface="Oswald"/>
              <a:ea typeface="Oswald"/>
              <a:cs typeface="Oswald"/>
              <a:sym typeface="Oswald"/>
            </a:endParaRPr>
          </a:p>
        </p:txBody>
      </p:sp>
      <p:sp>
        <p:nvSpPr>
          <p:cNvPr id="171" name="Google Shape;171;p25"/>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0552</a:t>
            </a:r>
            <a:endParaRPr sz="1500" b="1">
              <a:latin typeface="Oswald"/>
              <a:ea typeface="Oswald"/>
              <a:cs typeface="Oswald"/>
              <a:sym typeface="Oswa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182"/>
        <p:cNvGrpSpPr/>
        <p:nvPr/>
      </p:nvGrpSpPr>
      <p:grpSpPr>
        <a:xfrm>
          <a:off x="0" y="0"/>
          <a:ext cx="0" cy="0"/>
          <a:chOff x="0" y="0"/>
          <a:chExt cx="0" cy="0"/>
        </a:xfrm>
      </p:grpSpPr>
      <p:sp>
        <p:nvSpPr>
          <p:cNvPr id="183" name="Google Shape;183;p27"/>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300">
                <a:solidFill>
                  <a:srgbClr val="000000"/>
                </a:solidFill>
                <a:latin typeface="Oswald"/>
                <a:ea typeface="Oswald"/>
                <a:cs typeface="Oswald"/>
                <a:sym typeface="Oswald"/>
              </a:rPr>
              <a:t>ОБЕСПЕЧЕНИЕ БЕСПЛАТНЫМ ПРОЕЗДОМ ОДИН РАЗ В ГОД К МЕСТУ ЖИТЕЛЬСТВА И ОБРАТНО К МЕСТУ УЧЕБЫ (ВЫДАЧА БИЛЕТОВ)</a:t>
            </a:r>
            <a:endParaRPr sz="1200">
              <a:solidFill>
                <a:srgbClr val="000000"/>
              </a:solidFill>
              <a:latin typeface="Montserrat"/>
              <a:ea typeface="Montserrat"/>
              <a:cs typeface="Montserrat"/>
              <a:sym typeface="Montserrat"/>
            </a:endParaRPr>
          </a:p>
        </p:txBody>
      </p:sp>
      <p:sp>
        <p:nvSpPr>
          <p:cNvPr id="184" name="Google Shape;184;p27"/>
          <p:cNvSpPr/>
          <p:nvPr/>
        </p:nvSpPr>
        <p:spPr>
          <a:xfrm>
            <a:off x="534800" y="1234750"/>
            <a:ext cx="8053500" cy="3688500"/>
          </a:xfrm>
          <a:prstGeom prst="rect">
            <a:avLst/>
          </a:prstGeom>
          <a:no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r>
              <a:rPr lang="ru" sz="1300" b="1">
                <a:solidFill>
                  <a:srgbClr val="434343"/>
                </a:solidFill>
                <a:latin typeface="Oswald"/>
                <a:ea typeface="Oswald"/>
                <a:cs typeface="Oswald"/>
                <a:sym typeface="Oswald"/>
              </a:rPr>
              <a:t>Нормативные основания</a:t>
            </a:r>
            <a:endParaRPr sz="1300" b="1">
              <a:solidFill>
                <a:srgbClr val="434343"/>
              </a:solidFill>
              <a:latin typeface="Oswald"/>
              <a:ea typeface="Oswald"/>
              <a:cs typeface="Oswald"/>
              <a:sym typeface="Oswald"/>
            </a:endParaRPr>
          </a:p>
          <a:p>
            <a:pPr marL="0" marR="0" lvl="0" indent="0" algn="ctr" rtl="0">
              <a:spcBef>
                <a:spcPts val="0"/>
              </a:spcBef>
              <a:spcAft>
                <a:spcPts val="0"/>
              </a:spcAft>
              <a:buNone/>
            </a:pPr>
            <a:endParaRPr sz="1200" b="1">
              <a:solidFill>
                <a:srgbClr val="434343"/>
              </a:solidFill>
              <a:latin typeface="Oswald"/>
              <a:ea typeface="Oswald"/>
              <a:cs typeface="Oswald"/>
              <a:sym typeface="Oswald"/>
            </a:endParaRPr>
          </a:p>
          <a:p>
            <a:pPr marL="457200" marR="0" lvl="0" indent="-304800" algn="just" rtl="0">
              <a:spcBef>
                <a:spcPts val="0"/>
              </a:spcBef>
              <a:spcAft>
                <a:spcPts val="0"/>
              </a:spcAft>
              <a:buClr>
                <a:schemeClr val="dk2"/>
              </a:buClr>
              <a:buSzPts val="1200"/>
              <a:buFont typeface="Oswald"/>
              <a:buChar char="●"/>
            </a:pPr>
            <a:r>
              <a:rPr lang="ru" sz="1200">
                <a:solidFill>
                  <a:schemeClr val="dk2"/>
                </a:solidFill>
                <a:latin typeface="Oswald"/>
                <a:ea typeface="Oswald"/>
                <a:cs typeface="Oswald"/>
                <a:sym typeface="Oswald"/>
              </a:rPr>
              <a:t>428-ПП от 22.06.2017 “Об утверждении порядка и условий проезда детей-сирот и детей, оставшихся без попечения родителей, лиц из числа детей-сирот и детей, оставшихся без попечения родителей, лиц, потерявших в период обучения обоих родителей или единственного родителя, обучающихся в государственных образовательных организациях Свердловской области и муниципальных образовательных организациях, расположенных на территории Свердловской области, на городском, пригородном транспорте, в сельской местности на внутрирайонном транспорте (кроме такси), а также проезда один раз в год к месту жительства и обратно к месту учебы”</a:t>
            </a:r>
            <a:endParaRPr sz="1200">
              <a:solidFill>
                <a:schemeClr val="dk2"/>
              </a:solidFill>
              <a:latin typeface="Oswald"/>
              <a:ea typeface="Oswald"/>
              <a:cs typeface="Oswald"/>
              <a:sym typeface="Oswald"/>
            </a:endParaRPr>
          </a:p>
          <a:p>
            <a:pPr marL="0" lvl="0" indent="0" algn="ctr" rtl="0">
              <a:spcBef>
                <a:spcPts val="0"/>
              </a:spcBef>
              <a:spcAft>
                <a:spcPts val="0"/>
              </a:spcAft>
              <a:buNone/>
            </a:pPr>
            <a:r>
              <a:rPr lang="ru" sz="1300" b="1">
                <a:solidFill>
                  <a:schemeClr val="dk2"/>
                </a:solidFill>
                <a:latin typeface="Oswald"/>
                <a:ea typeface="Oswald"/>
                <a:cs typeface="Oswald"/>
                <a:sym typeface="Oswald"/>
              </a:rPr>
              <a:t>Форма предоставления </a:t>
            </a:r>
            <a:endParaRPr sz="1300" b="1">
              <a:solidFill>
                <a:schemeClr val="dk2"/>
              </a:solidFill>
              <a:latin typeface="Oswald"/>
              <a:ea typeface="Oswald"/>
              <a:cs typeface="Oswald"/>
              <a:sym typeface="Oswald"/>
            </a:endParaRPr>
          </a:p>
          <a:p>
            <a:pPr marL="0" lvl="0" indent="0" algn="ctr" rtl="0">
              <a:spcBef>
                <a:spcPts val="0"/>
              </a:spcBef>
              <a:spcAft>
                <a:spcPts val="0"/>
              </a:spcAft>
              <a:buNone/>
            </a:pPr>
            <a:endParaRPr sz="1100" b="1">
              <a:solidFill>
                <a:schemeClr val="dk2"/>
              </a:solidFill>
              <a:latin typeface="Oswald"/>
              <a:ea typeface="Oswald"/>
              <a:cs typeface="Oswald"/>
              <a:sym typeface="Oswald"/>
            </a:endParaRPr>
          </a:p>
          <a:p>
            <a:pPr marL="457200" marR="0" lvl="0" indent="-304800" algn="just" rtl="0">
              <a:spcBef>
                <a:spcPts val="0"/>
              </a:spcBef>
              <a:spcAft>
                <a:spcPts val="0"/>
              </a:spcAft>
              <a:buClr>
                <a:schemeClr val="dk2"/>
              </a:buClr>
              <a:buSzPts val="1200"/>
              <a:buFont typeface="Oswald"/>
              <a:buChar char="●"/>
            </a:pPr>
            <a:r>
              <a:rPr lang="ru" sz="1200" b="1">
                <a:solidFill>
                  <a:schemeClr val="dk2"/>
                </a:solidFill>
                <a:latin typeface="Oswald"/>
                <a:ea typeface="Oswald"/>
                <a:cs typeface="Oswald"/>
                <a:sym typeface="Oswald"/>
              </a:rPr>
              <a:t>Денежная</a:t>
            </a:r>
            <a:r>
              <a:rPr lang="ru" sz="1200">
                <a:solidFill>
                  <a:schemeClr val="dk2"/>
                </a:solidFill>
                <a:latin typeface="Oswald"/>
                <a:ea typeface="Oswald"/>
                <a:cs typeface="Oswald"/>
                <a:sym typeface="Oswald"/>
              </a:rPr>
              <a:t>: компенсация расходов на приобретение обучающимся разовых проездных документов у соответствующих транспортных организаций за счет субсидии предоставляемой образовательной организации из бюджета Свердловской области </a:t>
            </a:r>
            <a:endParaRPr sz="1200">
              <a:solidFill>
                <a:schemeClr val="dk2"/>
              </a:solidFill>
              <a:latin typeface="Oswald"/>
              <a:ea typeface="Oswald"/>
              <a:cs typeface="Oswald"/>
              <a:sym typeface="Oswald"/>
            </a:endParaRPr>
          </a:p>
          <a:p>
            <a:pPr marL="0" marR="0" lvl="0" indent="0" algn="ctr" rtl="0">
              <a:spcBef>
                <a:spcPts val="0"/>
              </a:spcBef>
              <a:spcAft>
                <a:spcPts val="0"/>
              </a:spcAft>
              <a:buNone/>
            </a:pPr>
            <a:r>
              <a:rPr lang="ru" sz="1300" b="1">
                <a:solidFill>
                  <a:schemeClr val="dk2"/>
                </a:solidFill>
                <a:latin typeface="Oswald"/>
                <a:ea typeface="Oswald"/>
                <a:cs typeface="Oswald"/>
                <a:sym typeface="Oswald"/>
              </a:rPr>
              <a:t>ИЛИ</a:t>
            </a:r>
            <a:endParaRPr sz="1300" b="1">
              <a:solidFill>
                <a:schemeClr val="dk2"/>
              </a:solidFill>
              <a:latin typeface="Oswald"/>
              <a:ea typeface="Oswald"/>
              <a:cs typeface="Oswald"/>
              <a:sym typeface="Oswald"/>
            </a:endParaRPr>
          </a:p>
          <a:p>
            <a:pPr marL="457200" marR="0" lvl="0" indent="-304800" algn="l" rtl="0">
              <a:spcBef>
                <a:spcPts val="0"/>
              </a:spcBef>
              <a:spcAft>
                <a:spcPts val="0"/>
              </a:spcAft>
              <a:buClr>
                <a:schemeClr val="dk2"/>
              </a:buClr>
              <a:buSzPts val="1200"/>
              <a:buFont typeface="Oswald"/>
              <a:buChar char="●"/>
            </a:pPr>
            <a:r>
              <a:rPr lang="ru" sz="1200" b="1">
                <a:solidFill>
                  <a:schemeClr val="dk2"/>
                </a:solidFill>
                <a:latin typeface="Oswald"/>
                <a:ea typeface="Oswald"/>
                <a:cs typeface="Oswald"/>
                <a:sym typeface="Oswald"/>
              </a:rPr>
              <a:t>Натуральная</a:t>
            </a:r>
            <a:r>
              <a:rPr lang="ru" sz="1200">
                <a:solidFill>
                  <a:schemeClr val="dk2"/>
                </a:solidFill>
                <a:latin typeface="Oswald"/>
                <a:ea typeface="Oswald"/>
                <a:cs typeface="Oswald"/>
                <a:sym typeface="Oswald"/>
              </a:rPr>
              <a:t>: приобретение организацией разовых индивидуальных проездных документов для осуществления проезда один раз в год к месту жительства и обратно к месту учебы у соответствующих транспортных организаций за счет субсидии предоставляемой образовательной организации из бюджета Свердловской области</a:t>
            </a:r>
            <a:endParaRPr sz="1200">
              <a:solidFill>
                <a:schemeClr val="dk2"/>
              </a:solidFill>
              <a:latin typeface="Oswald"/>
              <a:ea typeface="Oswald"/>
              <a:cs typeface="Oswald"/>
              <a:sym typeface="Oswald"/>
            </a:endParaRPr>
          </a:p>
          <a:p>
            <a:pPr marL="914400" marR="0" lvl="0" indent="0" algn="l" rtl="0">
              <a:spcBef>
                <a:spcPts val="0"/>
              </a:spcBef>
              <a:spcAft>
                <a:spcPts val="0"/>
              </a:spcAft>
              <a:buNone/>
            </a:pPr>
            <a:endParaRPr sz="1200">
              <a:solidFill>
                <a:schemeClr val="dk2"/>
              </a:solidFill>
              <a:latin typeface="Oswald"/>
              <a:ea typeface="Oswald"/>
              <a:cs typeface="Oswald"/>
              <a:sym typeface="Oswald"/>
            </a:endParaRPr>
          </a:p>
          <a:p>
            <a:pPr marL="0" lvl="0" indent="0" algn="ctr" rtl="0">
              <a:spcBef>
                <a:spcPts val="0"/>
              </a:spcBef>
              <a:spcAft>
                <a:spcPts val="0"/>
              </a:spcAft>
              <a:buNone/>
            </a:pPr>
            <a:r>
              <a:rPr lang="ru" sz="1300" b="1">
                <a:solidFill>
                  <a:schemeClr val="dk2"/>
                </a:solidFill>
                <a:latin typeface="Oswald"/>
                <a:ea typeface="Oswald"/>
                <a:cs typeface="Oswald"/>
                <a:sym typeface="Oswald"/>
              </a:rPr>
              <a:t>Периодичность выплаты</a:t>
            </a:r>
            <a:endParaRPr sz="1300" b="1">
              <a:solidFill>
                <a:schemeClr val="dk2"/>
              </a:solidFill>
              <a:latin typeface="Oswald"/>
              <a:ea typeface="Oswald"/>
              <a:cs typeface="Oswald"/>
              <a:sym typeface="Oswald"/>
            </a:endParaRPr>
          </a:p>
          <a:p>
            <a:pPr marL="457200" lvl="0" indent="-304800" algn="l" rtl="0">
              <a:spcBef>
                <a:spcPts val="0"/>
              </a:spcBef>
              <a:spcAft>
                <a:spcPts val="0"/>
              </a:spcAft>
              <a:buClr>
                <a:schemeClr val="dk2"/>
              </a:buClr>
              <a:buSzPts val="1200"/>
              <a:buFont typeface="Oswald"/>
              <a:buChar char="●"/>
            </a:pPr>
            <a:r>
              <a:rPr lang="ru" sz="1200">
                <a:solidFill>
                  <a:schemeClr val="dk2"/>
                </a:solidFill>
                <a:latin typeface="Oswald"/>
                <a:ea typeface="Oswald"/>
                <a:cs typeface="Oswald"/>
                <a:sym typeface="Oswald"/>
              </a:rPr>
              <a:t>Один раз в год</a:t>
            </a:r>
            <a:endParaRPr sz="400">
              <a:solidFill>
                <a:srgbClr val="434343"/>
              </a:solidFill>
              <a:latin typeface="Oswald"/>
              <a:ea typeface="Oswald"/>
              <a:cs typeface="Oswald"/>
              <a:sym typeface="Oswald"/>
            </a:endParaRPr>
          </a:p>
        </p:txBody>
      </p:sp>
      <p:sp>
        <p:nvSpPr>
          <p:cNvPr id="185" name="Google Shape;185;p27"/>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0563</a:t>
            </a:r>
            <a:endParaRPr sz="1500" b="1">
              <a:latin typeface="Oswald"/>
              <a:ea typeface="Oswald"/>
              <a:cs typeface="Oswald"/>
              <a:sym typeface="Oswald"/>
            </a:endParaRPr>
          </a:p>
        </p:txBody>
      </p:sp>
    </p:spTree>
  </p:cSld>
  <p:clrMapOvr>
    <a:masterClrMapping/>
  </p:clrMapOvr>
</p:sld>
</file>

<file path=ppt/theme/theme1.xml><?xml version="1.0" encoding="utf-8"?>
<a:theme xmlns:a="http://schemas.openxmlformats.org/drawingml/2006/main"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2180</Words>
  <Application>Microsoft Office PowerPoint</Application>
  <PresentationFormat>Экран (16:9)</PresentationFormat>
  <Paragraphs>213</Paragraphs>
  <Slides>18</Slides>
  <Notes>17</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18</vt:i4>
      </vt:variant>
    </vt:vector>
  </HeadingPairs>
  <TitlesOfParts>
    <vt:vector size="25" baseType="lpstr">
      <vt:lpstr>Arial</vt:lpstr>
      <vt:lpstr>Oswald</vt:lpstr>
      <vt:lpstr>Lato</vt:lpstr>
      <vt:lpstr>Montserrat</vt:lpstr>
      <vt:lpstr>Twentieth Century</vt:lpstr>
      <vt:lpstr>Raleway</vt:lpstr>
      <vt:lpstr>Streamline</vt:lpstr>
      <vt:lpstr>Единая государственная информационная система социального обеспечения (ЕГИССО)</vt:lpstr>
      <vt:lpstr>ВЫПЛАТА ПОСОБИЯ НА ПРИОБРЕТЕНИЕ УЧЕБНОЙ ЛИТЕРАТУРЫ И ПИСЬМЕННЫХ ПРИНАДЛЕЖНОСТЕЙ</vt:lpstr>
      <vt:lpstr>ДЕНЕЖНАЯ КОМПЕНСАЦИЯ НА ПРИОБРЕТЕНИЕ КОМПЛЕКТА ОДЕЖДЫ, ОБУВИ, МЯГКОГО ИНВЕНТАРЯ ДЛЯ ВЫПУСКНИКОВ</vt:lpstr>
      <vt:lpstr>ЕДИНОВРЕМЕННОЕ ДЕНЕЖНОЕ ПОСОБИЕ ВЫПУСКНИКАМ</vt:lpstr>
      <vt:lpstr>ЕДИНОВРЕМЕННОЕ ДЕНЕЖНОЕ ПОСОБИЕ ВЫПУСКНИКАМ</vt:lpstr>
      <vt:lpstr>ВЫПЛАТА ГОСУДАРСТВЕННОЙ СОЦИАЛЬНОЙ СТИПЕНДИИ</vt:lpstr>
      <vt:lpstr>ВЫПЛАТА ГОСУДАРСТВЕННОЙ СОЦИАЛЬНОЙ СТИПЕНДИИ</vt:lpstr>
      <vt:lpstr>КОМПЕНСАЦИЯ СТОИМОСТИ ПРОЕЗДА НА ОБЩЕСТВЕННОМ ТРАНСПОРТЕ (ГОРОДСКОМ) (КРОМЕ ТАКСИ) И В АВТОБУСАХ ПРИГОРОДНЫХ И ВНУТРИРАЙОННЫХ МАРШРУТОВ)</vt:lpstr>
      <vt:lpstr>ОБЕСПЕЧЕНИЕ БЕСПЛАТНЫМ ПРОЕЗДОМ ОДИН РАЗ В ГОД К МЕСТУ ЖИТЕЛЬСТВА И ОБРАТНО К МЕСТУ УЧЕБЫ (ВЫДАЧА БИЛЕТОВ)</vt:lpstr>
      <vt:lpstr>ЕЖЕМЕСЯЧНАЯ КОМПЕНСАЦИЯ НА ОБЕСПЕЧЕНИЕ БЕСПЛАТНЫМ ДВУХРАЗОВЫМ ПИТАНИЕМ (ЗАВТРАК И ОБЕД) ОБУЧАЮЩИХСЯ С ОГРАНИЧЕННЫМИ ВОЗМОЖНОСТЯМИ ЗДОРОВЬЯ, В ТОМ ЧИСЛЕ ДЕТЕЙ-ИНВАЛИДОВ, ОСВАИВАЮЩИХ ОСНОВНЫЕ ОБЩЕОБРАЗОВАТЕЛЬНЫЕ ПРОГРАММЫ НА ДОМУ</vt:lpstr>
      <vt:lpstr>ЕЖЕМЕСЯЧНАЯ КОМПЕНСАЦИЯ НА ОБЕСПЕЧЕНИЕ БЕСПЛАТНЫМ ДВУХРАЗОВЫМ ПИТАНИЕМ (ЗАВТРАК И ОБЕД) ОБУЧАЮЩИХСЯ С ОГРАНИЧЕННЫМИ ВОЗМОЖНОСТЯМИ ЗДОРОВЬЯ, В ТОМ ЧИСЛЕ ДЕТЕЙ-ИНВАЛИДОВ,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vt:lpstr>
      <vt:lpstr>ДЕНЕЖНАЯ КОМПЕНСАЦИЯ НА ОБЕСПЕЧЕНИЕ БЕСПЛАТНЫМ ПИТАНИЕМ ОБУЧАЮЩИХСЯ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 НАХОДЯЩИХСЯ НА ПОЛНОМ ГОСУДАРСТВЕННОМ ОБЕСПЕЧЕНИИ</vt:lpstr>
      <vt:lpstr>Презентация PowerPoint</vt:lpstr>
      <vt:lpstr>ДЕНЕЖНАЯ КОМПЕНСАЦИЯ НА ОБЕСПЕЧЕНИЕ БЕСПЛАТНЫМ ПИТАНИЕМ ОТДЕЛЬНЫХ КАТЕГОРИЙ ОБУЧАЮЩИХСЯ, ОСВАИВАЮЩИХ ОСНОВНЫЕ ОБЩЕОБРАЗОВАТЕЛЬНЫЕ ПРОГРАММЫ С ПРИМЕНЕНИЕМ ЭЛЕКТРОННОГО ОБУЧЕНИЯ И ДИСТАНЦИОННЫХ ОБРАЗОВАТЕЛЬНЫХ ТЕХНОЛОГИЙ</vt:lpstr>
      <vt:lpstr>ДЕНЕЖНАЯ КОМПЕНСАЦИЯ НА ПРИОБРЕТЕНИЕ КОМПЛЕКТА ОДЕЖДЫ, ОБУВИ, МЯГКОГО ИНВЕНТАРЯ</vt:lpstr>
      <vt:lpstr>ПРЕДОСТАВЛЕНИЕ БЕСПЛАТНОГО ПИТАНИЯ</vt:lpstr>
      <vt:lpstr>ОБЕСПЕЧЕНИЕ БЕСПЛАТНЫМ ПРОЕЗДОМ НА ГОРОДСКОМ, ПРИГОРОДНОМ ТРАНСПОРТЕ, В СЕЛЬСКОЙ МЕСТНОСТИ НА ВНУТРИРАЙОННОМ ТРАНСПОРТЕ (КРОМЕ ТАКСИ)</vt:lpstr>
      <vt:lpstr>ОБЕСПЕЧЕНИЕ ОТДЫХА И ОЗДОРОВЛЕНИЯ ДЕТЕЙ ЗА СЧЕТ БЮДЖЕТА</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Единая государственная информационная система социального обеспечения (ЕГИССО)</dc:title>
  <dc:creator>ПК</dc:creator>
  <cp:lastModifiedBy>79961764263</cp:lastModifiedBy>
  <cp:revision>2</cp:revision>
  <dcterms:modified xsi:type="dcterms:W3CDTF">2021-12-18T05:49:53Z</dcterms:modified>
</cp:coreProperties>
</file>